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76" r:id="rId3"/>
    <p:sldId id="264" r:id="rId4"/>
    <p:sldId id="265" r:id="rId5"/>
    <p:sldId id="275" r:id="rId6"/>
    <p:sldId id="267" r:id="rId7"/>
    <p:sldId id="268" r:id="rId8"/>
    <p:sldId id="269" r:id="rId9"/>
    <p:sldId id="270" r:id="rId10"/>
    <p:sldId id="27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DB31-DF55-41B1-BDCF-477D28149E45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35692-D838-435A-A0AD-4CBD810D1B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DB31-DF55-41B1-BDCF-477D28149E45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35692-D838-435A-A0AD-4CBD810D1B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DB31-DF55-41B1-BDCF-477D28149E45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B635692-D838-435A-A0AD-4CBD810D1B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DB31-DF55-41B1-BDCF-477D28149E45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35692-D838-435A-A0AD-4CBD810D1B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DB31-DF55-41B1-BDCF-477D28149E45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35692-D838-435A-A0AD-4CBD810D1B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DB31-DF55-41B1-BDCF-477D28149E45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35692-D838-435A-A0AD-4CBD810D1B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DB31-DF55-41B1-BDCF-477D28149E45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35692-D838-435A-A0AD-4CBD810D1B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DB31-DF55-41B1-BDCF-477D28149E45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35692-D838-435A-A0AD-4CBD810D1B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DB31-DF55-41B1-BDCF-477D28149E45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35692-D838-435A-A0AD-4CBD810D1B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DB31-DF55-41B1-BDCF-477D28149E45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35692-D838-435A-A0AD-4CBD810D1B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DB31-DF55-41B1-BDCF-477D28149E45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35692-D838-435A-A0AD-4CBD810D1B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6000"/>
            <a:duotone>
              <a:schemeClr val="bg2">
                <a:shade val="3000"/>
                <a:satMod val="110000"/>
              </a:schemeClr>
              <a:schemeClr val="bg2">
                <a:tint val="60000"/>
                <a:satMod val="42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281DB31-DF55-41B1-BDCF-477D28149E45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B635692-D838-435A-A0AD-4CBD810D1BA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voenhronika.ru/news/bravyj_soldat_shvejk_1957/2013-04-25-107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kinofilms.tv/film/doktor-zhivago-serial2005/38692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baskino.com/collection/%D4%E8%EB%FC%EC%FB+%EF%F0%EE+%EC%EE%F0%E5/" TargetMode="External"/><Relationship Id="rId13" Type="http://schemas.openxmlformats.org/officeDocument/2006/relationships/hyperlink" Target="http://baskino.com/actors/%DE%F0%E8%E9+%C1%E5%EB%FF%E5%E2/" TargetMode="External"/><Relationship Id="rId18" Type="http://schemas.openxmlformats.org/officeDocument/2006/relationships/hyperlink" Target="http://baskino.com/actors/%C5%E2%E3%E5%ED%E8%FF+%C4%EE%E1%F0%EE%E2%EE%EB%FC%F1%EA%E0%FF/" TargetMode="External"/><Relationship Id="rId3" Type="http://schemas.openxmlformats.org/officeDocument/2006/relationships/image" Target="../media/image12.jpeg"/><Relationship Id="rId7" Type="http://schemas.openxmlformats.org/officeDocument/2006/relationships/hyperlink" Target="http://baskino.com/collection/%D4%E8%EB%FC%EC%FB+%EE+%E2%EE%E9%ED%E5/" TargetMode="External"/><Relationship Id="rId12" Type="http://schemas.openxmlformats.org/officeDocument/2006/relationships/hyperlink" Target="http://baskino.com/actors/%CD%E8%EA%EE%EB%E0%E9+%CA%E0%F0%E0%F7%E5%ED%F6%EE%E2/" TargetMode="External"/><Relationship Id="rId17" Type="http://schemas.openxmlformats.org/officeDocument/2006/relationships/hyperlink" Target="http://baskino.com/actors/%C2%EB%E0%E4%E8%EC%E8%F0+%C1%E0%F0%E0%ED%EE%E2/" TargetMode="External"/><Relationship Id="rId2" Type="http://schemas.openxmlformats.org/officeDocument/2006/relationships/image" Target="../media/image11.jpeg"/><Relationship Id="rId16" Type="http://schemas.openxmlformats.org/officeDocument/2006/relationships/hyperlink" Target="http://baskino.com/actors/%C0%EB%E5%EA%F1%E5%E9+%C1%F3%EB%E4%E0%EA%EE%E2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baskino.com/serial/" TargetMode="External"/><Relationship Id="rId11" Type="http://schemas.openxmlformats.org/officeDocument/2006/relationships/hyperlink" Target="http://baskino.com/actors/%CB%FE%E4%EC%E8%EB%E0+%CD%E8%EB%FC%F1%EA%E0%FF/" TargetMode="External"/><Relationship Id="rId5" Type="http://schemas.openxmlformats.org/officeDocument/2006/relationships/hyperlink" Target="http://baskino.com/directors/%C0%EB%E5%EA%F1%E0%ED%E4%F0+%CC%F3%F0%E0%F2%EE%E2/" TargetMode="External"/><Relationship Id="rId15" Type="http://schemas.openxmlformats.org/officeDocument/2006/relationships/hyperlink" Target="http://baskino.com/actors/%C2%E8%FF+%C0%F0%F2%EC%E0%ED%E5/" TargetMode="External"/><Relationship Id="rId10" Type="http://schemas.openxmlformats.org/officeDocument/2006/relationships/hyperlink" Target="http://baskino.com/actors/%C2%EB%E0%E4%E8%EC%E8%F0+%C3%EE%F1%F2%FE%F5%E8%ED/" TargetMode="External"/><Relationship Id="rId19" Type="http://schemas.openxmlformats.org/officeDocument/2006/relationships/hyperlink" Target="http://baskino.com/serial/952-moonzund.html" TargetMode="External"/><Relationship Id="rId4" Type="http://schemas.openxmlformats.org/officeDocument/2006/relationships/hyperlink" Target="http://baskino.com/year/1987/" TargetMode="External"/><Relationship Id="rId9" Type="http://schemas.openxmlformats.org/officeDocument/2006/relationships/hyperlink" Target="http://baskino.com/actors/%CE%EB%E5%E3+%CC%E5%ED%FC%F8%E8%EA%EE%E2/" TargetMode="External"/><Relationship Id="rId14" Type="http://schemas.openxmlformats.org/officeDocument/2006/relationships/hyperlink" Target="http://baskino.com/actors/%C1%EE%F0%E8%F1+%CA%EB%FE%E5%E2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voenkino.net/44-na-zapadnom-fronte-bez-peremen-1979.html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kino-ussr.ru/main/1646-hozhdenie-po-mukam-1974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tfilm.tv/29129-proschay-oruzhie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baskino.com/serial/4061-tihiy-don.html" TargetMode="External"/><Relationship Id="rId4" Type="http://schemas.openxmlformats.org/officeDocument/2006/relationships/hyperlink" Target="http://kinobanda.net/modules.php?name=Search&amp;file=prod&amp;actor=%C4%E0%ED%E8%E8%EB%20%C8%EB%FC%F7%E5%ED%EA%E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214290"/>
            <a:ext cx="80724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учреждение культуры</a:t>
            </a:r>
            <a:b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Централизованная  библиотечная система г. Таганрога</a:t>
            </a:r>
            <a:b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142976" y="1785926"/>
            <a:ext cx="6929486" cy="1754326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Первая мировая война в литературе и кинематографе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3105835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dirty="0" smtClean="0">
              <a:solidFill>
                <a:srgbClr val="FF0000"/>
              </a:solidFill>
            </a:endParaRPr>
          </a:p>
          <a:p>
            <a:pPr algn="ctr"/>
            <a:endParaRPr lang="ru-RU" dirty="0">
              <a:solidFill>
                <a:srgbClr val="FF0000"/>
              </a:solidFill>
            </a:endParaRPr>
          </a:p>
          <a:p>
            <a:pPr algn="ctr"/>
            <a:endParaRPr lang="ru-RU" dirty="0" smtClean="0">
              <a:solidFill>
                <a:srgbClr val="FF0000"/>
              </a:solidFill>
            </a:endParaRPr>
          </a:p>
          <a:p>
            <a:pPr algn="ctr"/>
            <a:endParaRPr lang="ru-RU" dirty="0">
              <a:solidFill>
                <a:srgbClr val="FF0000"/>
              </a:solidFill>
            </a:endParaRPr>
          </a:p>
          <a:p>
            <a:pPr algn="ctr"/>
            <a:endParaRPr lang="ru-RU" dirty="0" smtClean="0">
              <a:solidFill>
                <a:srgbClr val="FF0000"/>
              </a:solidFill>
            </a:endParaRPr>
          </a:p>
          <a:p>
            <a:pPr algn="ctr"/>
            <a:endParaRPr lang="ru-RU" dirty="0">
              <a:solidFill>
                <a:srgbClr val="FF0000"/>
              </a:solidFill>
            </a:endParaRPr>
          </a:p>
          <a:p>
            <a:pPr algn="ctr"/>
            <a:endParaRPr lang="ru-RU" dirty="0" smtClean="0">
              <a:solidFill>
                <a:srgbClr val="FF0000"/>
              </a:solidFill>
            </a:endParaRPr>
          </a:p>
          <a:p>
            <a:pPr algn="ctr"/>
            <a:endParaRPr lang="ru-RU" dirty="0">
              <a:solidFill>
                <a:srgbClr val="FF0000"/>
              </a:solidFill>
            </a:endParaRPr>
          </a:p>
          <a:p>
            <a:pPr algn="ctr"/>
            <a:endParaRPr lang="ru-RU" dirty="0" smtClean="0">
              <a:solidFill>
                <a:srgbClr val="FF0000"/>
              </a:solidFill>
            </a:endParaRPr>
          </a:p>
          <a:p>
            <a:pPr algn="ctr"/>
            <a:endParaRPr lang="ru-RU" dirty="0">
              <a:solidFill>
                <a:srgbClr val="FF0000"/>
              </a:solidFill>
            </a:endParaRPr>
          </a:p>
          <a:p>
            <a:pPr algn="ctr"/>
            <a:endParaRPr lang="ru-RU" dirty="0" smtClean="0">
              <a:solidFill>
                <a:srgbClr val="0070C0"/>
              </a:solidFill>
            </a:endParaRPr>
          </a:p>
          <a:p>
            <a:pPr algn="ctr"/>
            <a:r>
              <a:rPr lang="ru-RU" dirty="0" smtClean="0">
                <a:solidFill>
                  <a:srgbClr val="0070C0"/>
                </a:solidFill>
              </a:rPr>
              <a:t>Таганрог</a:t>
            </a:r>
          </a:p>
          <a:p>
            <a:pPr algn="ctr"/>
            <a:r>
              <a:rPr lang="ru-RU" dirty="0" smtClean="0">
                <a:solidFill>
                  <a:srgbClr val="0070C0"/>
                </a:solidFill>
              </a:rPr>
              <a:t>2014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3314" name="Picture 2" descr="05"/>
          <p:cNvPicPr>
            <a:picLocks noChangeAspect="1" noChangeArrowheads="1"/>
          </p:cNvPicPr>
          <p:nvPr/>
        </p:nvPicPr>
        <p:blipFill>
          <a:blip r:embed="rId2"/>
          <a:srcRect l="1563" t="2910" r="1562" b="21067"/>
          <a:stretch>
            <a:fillRect/>
          </a:stretch>
        </p:blipFill>
        <p:spPr bwMode="auto">
          <a:xfrm>
            <a:off x="2357422" y="3786190"/>
            <a:ext cx="4429156" cy="2143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Книга красное колесо. - 4 Декабря 2013 - Blog - Myfxtra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68" y="5000636"/>
            <a:ext cx="1285884" cy="1685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00034" y="285729"/>
            <a:ext cx="8429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учреждение культуры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Централизованная  библиотечная система г. Таганрога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9220" name="Picture 4" descr="Смерть на брудершафт. Младенец и черт Скачать аудиокниг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929198"/>
            <a:ext cx="1285884" cy="17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214282" y="1285860"/>
            <a:ext cx="850112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bg1"/>
                </a:solidFill>
              </a:rPr>
              <a:t>Первая мировая война</a:t>
            </a:r>
            <a:r>
              <a:rPr lang="ru-RU" dirty="0" smtClean="0">
                <a:solidFill>
                  <a:schemeClr val="bg1"/>
                </a:solidFill>
              </a:rPr>
              <a:t> (28 июля 1914 – 11 ноября 1918) явилась ключевым, но малоизвестным большинству, во многом забытым в России событием, оказавшим огромное влияние на дальнейший ход всей мировой истории. 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   Эта война привела к крушению самых могущественных европейских государств и образованию новой политической ситуации в мире. Первая мировая война изменила всю карту Европы.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  Большие и малые войны человечества оставили глубокий след в литературе. Первая мировая война породила уже не свод произведений, даже не творческое направление. Она наложила явственный отпечаток на всю многоязычную литературу мира, многое определив в ее дальнейшем развитии.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  Таким образом, трагические события Первой мировой войны нашли свое отражение в творчестве писателей, а также режиссеров разных стран.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9224" name="Picture 8" descr="Издательство &quot;Вече&quot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5072074"/>
            <a:ext cx="1143008" cy="1643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428604"/>
            <a:ext cx="87868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учреждение культуры</a:t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Централизованная  библиотечная система г. Таганрога</a:t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sz="2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pic>
        <p:nvPicPr>
          <p:cNvPr id="3" name="Рисунок 2" descr="30.08.2014г. 124.jpg"/>
          <p:cNvPicPr>
            <a:picLocks noChangeAspect="1"/>
          </p:cNvPicPr>
          <p:nvPr/>
        </p:nvPicPr>
        <p:blipFill>
          <a:blip r:embed="rId2" cstate="print"/>
          <a:srcRect l="10812" t="5337" r="2791" b="56629"/>
          <a:stretch>
            <a:fillRect/>
          </a:stretch>
        </p:blipFill>
        <p:spPr>
          <a:xfrm rot="5400000">
            <a:off x="-178627" y="1893082"/>
            <a:ext cx="2643205" cy="171451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071670" y="1500175"/>
            <a:ext cx="68580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bg1"/>
                </a:solidFill>
              </a:rPr>
              <a:t>84(4Чеш)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</a:rPr>
              <a:t>Г24</a:t>
            </a:r>
          </a:p>
          <a:p>
            <a:pPr algn="just"/>
            <a:r>
              <a:rPr lang="ru-RU" sz="1600" b="1" dirty="0">
                <a:solidFill>
                  <a:schemeClr val="bg1"/>
                </a:solidFill>
              </a:rPr>
              <a:t>Гашек, </a:t>
            </a:r>
            <a:r>
              <a:rPr lang="ru-RU" sz="1600" b="1" dirty="0" smtClean="0">
                <a:solidFill>
                  <a:schemeClr val="bg1"/>
                </a:solidFill>
              </a:rPr>
              <a:t>Я.</a:t>
            </a:r>
            <a:endParaRPr lang="ru-RU" sz="1600" b="1" dirty="0">
              <a:solidFill>
                <a:schemeClr val="bg1"/>
              </a:solidFill>
            </a:endParaRPr>
          </a:p>
          <a:p>
            <a:pPr algn="just"/>
            <a:r>
              <a:rPr lang="ru-RU" sz="1600" dirty="0">
                <a:solidFill>
                  <a:schemeClr val="bg1"/>
                </a:solidFill>
              </a:rPr>
              <a:t>   Похождения бравого солдата Швейка во </a:t>
            </a:r>
            <a:r>
              <a:rPr lang="ru-RU" sz="1600" dirty="0" smtClean="0">
                <a:solidFill>
                  <a:schemeClr val="bg1"/>
                </a:solidFill>
              </a:rPr>
              <a:t>время мировой </a:t>
            </a:r>
            <a:r>
              <a:rPr lang="ru-RU" sz="1600" dirty="0">
                <a:solidFill>
                  <a:schemeClr val="bg1"/>
                </a:solidFill>
              </a:rPr>
              <a:t>войны : романы / Гашек Я. ; пер. с чех. </a:t>
            </a:r>
            <a:r>
              <a:rPr lang="ru-RU" sz="1600" dirty="0" smtClean="0">
                <a:solidFill>
                  <a:schemeClr val="bg1"/>
                </a:solidFill>
              </a:rPr>
              <a:t>и примеч</a:t>
            </a:r>
            <a:r>
              <a:rPr lang="ru-RU" sz="1600" dirty="0">
                <a:solidFill>
                  <a:schemeClr val="bg1"/>
                </a:solidFill>
              </a:rPr>
              <a:t>. </a:t>
            </a:r>
            <a:r>
              <a:rPr lang="ru-RU" sz="1600" dirty="0" err="1">
                <a:solidFill>
                  <a:schemeClr val="bg1"/>
                </a:solidFill>
              </a:rPr>
              <a:t>Богатырева</a:t>
            </a:r>
            <a:r>
              <a:rPr lang="ru-RU" sz="1600" dirty="0">
                <a:solidFill>
                  <a:schemeClr val="bg1"/>
                </a:solidFill>
              </a:rPr>
              <a:t> П. Г. - Москва : АСТ : </a:t>
            </a:r>
            <a:r>
              <a:rPr lang="ru-RU" sz="1600" dirty="0" smtClean="0">
                <a:solidFill>
                  <a:schemeClr val="bg1"/>
                </a:solidFill>
              </a:rPr>
              <a:t>НФ Пушкинская </a:t>
            </a:r>
            <a:r>
              <a:rPr lang="ru-RU" sz="1600" dirty="0">
                <a:solidFill>
                  <a:schemeClr val="bg1"/>
                </a:solidFill>
              </a:rPr>
              <a:t>б-ка, 2003. - 746 с. - (Золотой </a:t>
            </a:r>
            <a:r>
              <a:rPr lang="ru-RU" sz="1600" dirty="0" smtClean="0">
                <a:solidFill>
                  <a:schemeClr val="bg1"/>
                </a:solidFill>
              </a:rPr>
              <a:t>фонд мировой </a:t>
            </a:r>
            <a:r>
              <a:rPr lang="ru-RU" sz="1600" dirty="0">
                <a:solidFill>
                  <a:schemeClr val="bg1"/>
                </a:solidFill>
              </a:rPr>
              <a:t>классики). </a:t>
            </a:r>
          </a:p>
          <a:p>
            <a:pPr algn="just"/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4214818"/>
            <a:ext cx="60007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bg1"/>
                </a:solidFill>
              </a:rPr>
              <a:t>Фильм «Бравый </a:t>
            </a:r>
            <a:r>
              <a:rPr lang="ru-RU" sz="1600" b="1" dirty="0">
                <a:solidFill>
                  <a:schemeClr val="bg1"/>
                </a:solidFill>
              </a:rPr>
              <a:t>солдат Швейк»</a:t>
            </a:r>
            <a:r>
              <a:rPr lang="ru-RU" sz="1600" dirty="0">
                <a:solidFill>
                  <a:schemeClr val="bg1"/>
                </a:solidFill>
              </a:rPr>
              <a:t> </a:t>
            </a:r>
            <a:r>
              <a:rPr lang="ru-RU" sz="1600" dirty="0" smtClean="0">
                <a:solidFill>
                  <a:schemeClr val="bg1"/>
                </a:solidFill>
              </a:rPr>
              <a:t>(</a:t>
            </a:r>
            <a:r>
              <a:rPr lang="ru-RU" sz="1600" dirty="0" err="1" smtClean="0">
                <a:solidFill>
                  <a:schemeClr val="bg1"/>
                </a:solidFill>
              </a:rPr>
              <a:t>чеш</a:t>
            </a:r>
            <a:r>
              <a:rPr lang="ru-RU" sz="1600" dirty="0">
                <a:solidFill>
                  <a:schemeClr val="bg1"/>
                </a:solidFill>
              </a:rPr>
              <a:t>. </a:t>
            </a:r>
            <a:r>
              <a:rPr lang="ru-RU" sz="1600" i="1" dirty="0" err="1">
                <a:solidFill>
                  <a:schemeClr val="bg1"/>
                </a:solidFill>
              </a:rPr>
              <a:t>Dobry</a:t>
            </a:r>
            <a:r>
              <a:rPr lang="ru-RU" sz="1600" i="1" dirty="0">
                <a:solidFill>
                  <a:schemeClr val="bg1"/>
                </a:solidFill>
              </a:rPr>
              <a:t> </a:t>
            </a:r>
            <a:r>
              <a:rPr lang="ru-RU" sz="1600" i="1" dirty="0" err="1">
                <a:solidFill>
                  <a:schemeClr val="bg1"/>
                </a:solidFill>
              </a:rPr>
              <a:t>vojak</a:t>
            </a:r>
            <a:r>
              <a:rPr lang="ru-RU" sz="1600" i="1" dirty="0">
                <a:solidFill>
                  <a:schemeClr val="bg1"/>
                </a:solidFill>
              </a:rPr>
              <a:t> </a:t>
            </a:r>
            <a:r>
              <a:rPr lang="ru-RU" sz="1600" i="1" dirty="0" err="1">
                <a:solidFill>
                  <a:schemeClr val="bg1"/>
                </a:solidFill>
              </a:rPr>
              <a:t>Svejk</a:t>
            </a:r>
            <a:r>
              <a:rPr lang="ru-RU" sz="1600" dirty="0">
                <a:solidFill>
                  <a:schemeClr val="bg1"/>
                </a:solidFill>
              </a:rPr>
              <a:t>) </a:t>
            </a:r>
            <a:r>
              <a:rPr lang="ru-RU" sz="1600" dirty="0" smtClean="0">
                <a:solidFill>
                  <a:schemeClr val="bg1"/>
                </a:solidFill>
              </a:rPr>
              <a:t>—</a:t>
            </a:r>
            <a:r>
              <a:rPr lang="ru-RU" sz="1600" dirty="0">
                <a:solidFill>
                  <a:schemeClr val="bg1"/>
                </a:solidFill>
              </a:rPr>
              <a:t> </a:t>
            </a:r>
            <a:r>
              <a:rPr lang="ru-RU" sz="1600" dirty="0" smtClean="0">
                <a:solidFill>
                  <a:schemeClr val="bg1"/>
                </a:solidFill>
              </a:rPr>
              <a:t>1957, </a:t>
            </a:r>
            <a:r>
              <a:rPr lang="ru-RU" sz="1600" dirty="0">
                <a:solidFill>
                  <a:schemeClr val="bg1"/>
                </a:solidFill>
              </a:rPr>
              <a:t>снятый чешским режиссёром Карелом </a:t>
            </a:r>
            <a:r>
              <a:rPr lang="ru-RU" sz="1600" dirty="0" err="1">
                <a:solidFill>
                  <a:schemeClr val="bg1"/>
                </a:solidFill>
              </a:rPr>
              <a:t>Стеклы</a:t>
            </a:r>
            <a:r>
              <a:rPr lang="ru-RU" sz="1600" dirty="0">
                <a:solidFill>
                  <a:schemeClr val="bg1"/>
                </a:solidFill>
              </a:rPr>
              <a:t>. Экранизация первой части знаменитого произведения </a:t>
            </a:r>
            <a:r>
              <a:rPr lang="ru-RU" sz="1600" dirty="0" smtClean="0">
                <a:solidFill>
                  <a:schemeClr val="bg1"/>
                </a:solidFill>
              </a:rPr>
              <a:t>Ярослав Гашека «Похождения бравого солдата Швейка во время мировой войны. В тылу  » .</a:t>
            </a:r>
          </a:p>
          <a:p>
            <a:pPr algn="just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1266" name="Picture 2" descr="Dobrý voják Svejk (cover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3857628"/>
            <a:ext cx="1571636" cy="244792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14282" y="5691157"/>
            <a:ext cx="66437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http://voenhronika.ru/news/bravyj_soldat_shvejk_1957/2013-04-25-107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14290"/>
            <a:ext cx="82153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учреждение культуры</a:t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Централизованная  библиотечная система г. Таганрога</a:t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sz="2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pic>
        <p:nvPicPr>
          <p:cNvPr id="10243" name="Picture 3" descr="D:\Мои документы\Мои рисунки\30.08.2014г\30.08.2014г..jpg"/>
          <p:cNvPicPr>
            <a:picLocks noChangeAspect="1" noChangeArrowheads="1"/>
          </p:cNvPicPr>
          <p:nvPr/>
        </p:nvPicPr>
        <p:blipFill>
          <a:blip r:embed="rId2" cstate="print"/>
          <a:srcRect l="56522" t="10206" r="9662" b="8423"/>
          <a:stretch>
            <a:fillRect/>
          </a:stretch>
        </p:blipFill>
        <p:spPr bwMode="auto">
          <a:xfrm>
            <a:off x="285720" y="1214422"/>
            <a:ext cx="1522838" cy="235745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285984" y="1285860"/>
            <a:ext cx="63579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bg1"/>
                </a:solidFill>
              </a:rPr>
              <a:t>84(2=411.2)6</a:t>
            </a:r>
          </a:p>
          <a:p>
            <a:r>
              <a:rPr lang="ru-RU" sz="1600" b="1" dirty="0" smtClean="0">
                <a:solidFill>
                  <a:schemeClr val="bg1"/>
                </a:solidFill>
              </a:rPr>
              <a:t>П19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</a:rPr>
              <a:t>Пастернак</a:t>
            </a:r>
            <a:r>
              <a:rPr lang="ru-RU" sz="1600" b="1" dirty="0">
                <a:solidFill>
                  <a:schemeClr val="bg1"/>
                </a:solidFill>
              </a:rPr>
              <a:t>, </a:t>
            </a:r>
            <a:r>
              <a:rPr lang="ru-RU" sz="1600" b="1" dirty="0" smtClean="0">
                <a:solidFill>
                  <a:schemeClr val="bg1"/>
                </a:solidFill>
              </a:rPr>
              <a:t>Б. Л.</a:t>
            </a:r>
            <a:endParaRPr lang="ru-RU" sz="1600" b="1" dirty="0">
              <a:solidFill>
                <a:schemeClr val="bg1"/>
              </a:solidFill>
            </a:endParaRPr>
          </a:p>
          <a:p>
            <a:pPr algn="just"/>
            <a:r>
              <a:rPr lang="ru-RU" sz="1600" dirty="0">
                <a:solidFill>
                  <a:schemeClr val="bg1"/>
                </a:solidFill>
              </a:rPr>
              <a:t>   Доктор Живаго : Роман / Пастернак Б. Л. </a:t>
            </a:r>
            <a:r>
              <a:rPr lang="ru-RU" sz="1600" dirty="0" smtClean="0">
                <a:solidFill>
                  <a:schemeClr val="bg1"/>
                </a:solidFill>
              </a:rPr>
              <a:t>-СПб</a:t>
            </a:r>
            <a:r>
              <a:rPr lang="ru-RU" sz="1600" dirty="0">
                <a:solidFill>
                  <a:schemeClr val="bg1"/>
                </a:solidFill>
              </a:rPr>
              <a:t>. : Кристалл, 2003. - 576 с. - (Русский стиль)</a:t>
            </a:r>
          </a:p>
        </p:txBody>
      </p:sp>
      <p:sp>
        <p:nvSpPr>
          <p:cNvPr id="10245" name="AutoShape 5" descr="Доктор Живаг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7" name="Picture 7" descr="Доктор Живаго"/>
          <p:cNvPicPr>
            <a:picLocks noChangeAspect="1" noChangeArrowheads="1"/>
          </p:cNvPicPr>
          <p:nvPr/>
        </p:nvPicPr>
        <p:blipFill>
          <a:blip r:embed="rId3"/>
          <a:srcRect r="3846" b="1631"/>
          <a:stretch>
            <a:fillRect/>
          </a:stretch>
        </p:blipFill>
        <p:spPr bwMode="auto">
          <a:xfrm>
            <a:off x="7358082" y="4214818"/>
            <a:ext cx="1592874" cy="235745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42910" y="5857892"/>
            <a:ext cx="6357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hlinkClick r:id="rId4"/>
              </a:rPr>
              <a:t>http://kinofilms.tv/film/doktor-zhivago-serial2005/38692/</a:t>
            </a:r>
            <a:endParaRPr lang="ru-RU" b="1" dirty="0" smtClean="0"/>
          </a:p>
          <a:p>
            <a:endParaRPr lang="en-US" b="1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357158" y="4143381"/>
            <a:ext cx="664373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>
              <a:solidFill>
                <a:schemeClr val="bg1"/>
              </a:solidFill>
            </a:endParaRPr>
          </a:p>
          <a:p>
            <a:r>
              <a:rPr lang="ru-RU" sz="1600" b="1" dirty="0" smtClean="0">
                <a:solidFill>
                  <a:schemeClr val="bg1"/>
                </a:solidFill>
              </a:rPr>
              <a:t>Фильм Доктор </a:t>
            </a:r>
            <a:r>
              <a:rPr lang="ru-RU" sz="1600" b="1" dirty="0">
                <a:solidFill>
                  <a:schemeClr val="bg1"/>
                </a:solidFill>
              </a:rPr>
              <a:t>Живаго (2005)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Режиссёр</a:t>
            </a:r>
            <a:r>
              <a:rPr lang="ru-RU" sz="1600" dirty="0">
                <a:solidFill>
                  <a:schemeClr val="bg1"/>
                </a:solidFill>
              </a:rPr>
              <a:t>: Александр </a:t>
            </a:r>
            <a:r>
              <a:rPr lang="ru-RU" sz="1600" dirty="0" err="1" smtClean="0">
                <a:solidFill>
                  <a:schemeClr val="bg1"/>
                </a:solidFill>
              </a:rPr>
              <a:t>Прошкин</a:t>
            </a:r>
            <a:endParaRPr lang="ru-RU" sz="1600" b="1" dirty="0">
              <a:solidFill>
                <a:schemeClr val="bg1"/>
              </a:solidFill>
            </a:endParaRPr>
          </a:p>
          <a:p>
            <a:r>
              <a:rPr lang="ru-RU" sz="1600" dirty="0" smtClean="0">
                <a:solidFill>
                  <a:schemeClr val="bg1"/>
                </a:solidFill>
              </a:rPr>
              <a:t>Актеры: </a:t>
            </a:r>
            <a:r>
              <a:rPr lang="ru-RU" sz="1600" dirty="0">
                <a:solidFill>
                  <a:schemeClr val="bg1"/>
                </a:solidFill>
              </a:rPr>
              <a:t>Олег Меньшиков, </a:t>
            </a:r>
            <a:r>
              <a:rPr lang="ru-RU" sz="1600" dirty="0" err="1">
                <a:solidFill>
                  <a:schemeClr val="bg1"/>
                </a:solidFill>
              </a:rPr>
              <a:t>Чулпан</a:t>
            </a:r>
            <a:r>
              <a:rPr lang="ru-RU" sz="1600" dirty="0">
                <a:solidFill>
                  <a:schemeClr val="bg1"/>
                </a:solidFill>
              </a:rPr>
              <a:t> </a:t>
            </a:r>
            <a:r>
              <a:rPr lang="ru-RU" sz="1600" dirty="0" err="1">
                <a:solidFill>
                  <a:schemeClr val="bg1"/>
                </a:solidFill>
              </a:rPr>
              <a:t>Хаматова</a:t>
            </a:r>
            <a:r>
              <a:rPr lang="ru-RU" sz="1600" dirty="0">
                <a:solidFill>
                  <a:schemeClr val="bg1"/>
                </a:solidFill>
              </a:rPr>
              <a:t>, Олег </a:t>
            </a:r>
            <a:r>
              <a:rPr lang="ru-RU" sz="1600" dirty="0" smtClean="0">
                <a:solidFill>
                  <a:schemeClr val="bg1"/>
                </a:solidFill>
              </a:rPr>
              <a:t>Янковский др. Данный фильм является четвертой экранизацией романа в мире и первой экранизацией в России.  </a:t>
            </a:r>
            <a:br>
              <a:rPr lang="ru-RU" sz="1600" dirty="0" smtClean="0">
                <a:solidFill>
                  <a:schemeClr val="bg1"/>
                </a:solidFill>
              </a:rPr>
            </a:b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86000" y="2714620"/>
            <a:ext cx="642940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chemeClr val="bg1"/>
                </a:solidFill>
              </a:rPr>
              <a:t>Роман, явившийся по собственной оценке автора вершинным его достижением, воплотил в себе пронзительно искренний рассказ о нравственном опыте поколения, к которому принадлежал Б. Л. Пастернак, а также глубокие размышления об исторической судьбе страны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34" y="357166"/>
            <a:ext cx="8429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учреждение культуры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Централизованная  библиотечная система г. Таганрога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928794" y="1428736"/>
            <a:ext cx="707236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84(2=411.2)6</a:t>
            </a:r>
          </a:p>
          <a:p>
            <a:r>
              <a:rPr lang="ru-RU" sz="1600" b="1" dirty="0" smtClean="0">
                <a:solidFill>
                  <a:schemeClr val="bg1"/>
                </a:solidFill>
              </a:rPr>
              <a:t>П32</a:t>
            </a:r>
          </a:p>
          <a:p>
            <a:r>
              <a:rPr lang="ru-RU" sz="1600" b="1" dirty="0" smtClean="0">
                <a:solidFill>
                  <a:schemeClr val="bg1"/>
                </a:solidFill>
              </a:rPr>
              <a:t>Пикуль, В. С.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   </a:t>
            </a:r>
            <a:r>
              <a:rPr lang="ru-RU" sz="1600" dirty="0" err="1" smtClean="0">
                <a:solidFill>
                  <a:schemeClr val="bg1"/>
                </a:solidFill>
              </a:rPr>
              <a:t>Моонзунд</a:t>
            </a:r>
            <a:r>
              <a:rPr lang="ru-RU" sz="1600" dirty="0" smtClean="0">
                <a:solidFill>
                  <a:schemeClr val="bg1"/>
                </a:solidFill>
              </a:rPr>
              <a:t> : Ист. роман / Пикуль В. С. ; Сост. И комм. Пикуль А. И. - М. : Изд. дом Вече : АСТ, 2004. - 576 с. : 8 л. ил.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57356" y="2786058"/>
            <a:ext cx="69294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chemeClr val="bg1"/>
                </a:solidFill>
              </a:rPr>
              <a:t>… Первая мировая. Канун революции. Страшное для нашей страны время... И -легенда о Балтийском флоте, совершавшем чудеса героизма в неравных боях с германской армией за </a:t>
            </a:r>
            <a:r>
              <a:rPr lang="ru-RU" sz="1600" dirty="0" err="1" smtClean="0">
                <a:solidFill>
                  <a:schemeClr val="bg1"/>
                </a:solidFill>
              </a:rPr>
              <a:t>Моонзунд</a:t>
            </a:r>
            <a:r>
              <a:rPr lang="ru-RU" sz="1600" dirty="0" smtClean="0">
                <a:solidFill>
                  <a:schemeClr val="bg1"/>
                </a:solidFill>
              </a:rPr>
              <a:t>. Легенда об отваге офицеров - и почти самоубийственном мужестве простых моряков!.. 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26626" name="Picture 2" descr="Книготорговая группа &quot;ПродаЛитЪ&quot;"/>
          <p:cNvPicPr>
            <a:picLocks noChangeAspect="1" noChangeArrowheads="1"/>
          </p:cNvPicPr>
          <p:nvPr/>
        </p:nvPicPr>
        <p:blipFill>
          <a:blip r:embed="rId2"/>
          <a:srcRect l="2193" t="7500" r="12280"/>
          <a:stretch>
            <a:fillRect/>
          </a:stretch>
        </p:blipFill>
        <p:spPr bwMode="auto">
          <a:xfrm>
            <a:off x="214283" y="1285860"/>
            <a:ext cx="1643073" cy="2428892"/>
          </a:xfrm>
          <a:prstGeom prst="rect">
            <a:avLst/>
          </a:prstGeom>
          <a:noFill/>
        </p:spPr>
      </p:pic>
      <p:pic>
        <p:nvPicPr>
          <p:cNvPr id="26628" name="Picture 4" descr="Моонзунд"/>
          <p:cNvPicPr>
            <a:picLocks noChangeAspect="1" noChangeArrowheads="1"/>
          </p:cNvPicPr>
          <p:nvPr/>
        </p:nvPicPr>
        <p:blipFill>
          <a:blip r:embed="rId3"/>
          <a:srcRect l="25000" t="14320" r="24999" b="21241"/>
          <a:stretch>
            <a:fillRect/>
          </a:stretch>
        </p:blipFill>
        <p:spPr bwMode="auto">
          <a:xfrm>
            <a:off x="7358082" y="4071942"/>
            <a:ext cx="1571636" cy="2340000"/>
          </a:xfrm>
          <a:prstGeom prst="rect">
            <a:avLst/>
          </a:prstGeom>
          <a:noFill/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-285784" y="23360202"/>
          <a:ext cx="4521244" cy="41076850"/>
        </p:xfrm>
        <a:graphic>
          <a:graphicData uri="http://schemas.openxmlformats.org/drawingml/2006/table">
            <a:tbl>
              <a:tblPr/>
              <a:tblGrid>
                <a:gridCol w="3974611"/>
                <a:gridCol w="546633"/>
              </a:tblGrid>
              <a:tr h="398503">
                <a:tc>
                  <a:txBody>
                    <a:bodyPr/>
                    <a:lstStyle/>
                    <a:p>
                      <a:r>
                        <a:rPr lang="ru-RU" sz="1100" dirty="0"/>
                        <a:t/>
                      </a:r>
                      <a:br>
                        <a:rPr lang="ru-RU" sz="1100" dirty="0"/>
                      </a:br>
                      <a:r>
                        <a:rPr lang="ru-RU" sz="1100" dirty="0" err="1"/>
                        <a:t>Моонзунд</a:t>
                      </a:r>
                      <a:endParaRPr lang="ru-RU" sz="1100" dirty="0"/>
                    </a:p>
                  </a:txBody>
                  <a:tcPr marL="57645" marR="57645" marT="24019" marB="2401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57645" marR="57645" marT="28823" marB="28823">
                    <a:lnL>
                      <a:noFill/>
                    </a:lnL>
                  </a:tcPr>
                </a:tc>
              </a:tr>
              <a:tr h="725554">
                <a:tc>
                  <a:txBody>
                    <a:bodyPr/>
                    <a:lstStyle/>
                    <a:p>
                      <a:r>
                        <a:rPr lang="ru-RU" sz="1100"/>
                        <a:t>Год:</a:t>
                      </a:r>
                    </a:p>
                  </a:txBody>
                  <a:tcPr marL="57645" marR="150118" marT="24019" marB="2401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5E5E5E"/>
                          </a:solidFill>
                          <a:hlinkClick r:id="rId4"/>
                        </a:rPr>
                        <a:t>1987</a:t>
                      </a:r>
                      <a:endParaRPr lang="ru-RU" sz="1100" dirty="0"/>
                    </a:p>
                  </a:txBody>
                  <a:tcPr marL="57645" marR="57645" marT="24019" marB="24019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25554">
                <a:tc>
                  <a:txBody>
                    <a:bodyPr/>
                    <a:lstStyle/>
                    <a:p>
                      <a:r>
                        <a:rPr lang="ru-RU" sz="1100"/>
                        <a:t>Страна:</a:t>
                      </a:r>
                    </a:p>
                  </a:txBody>
                  <a:tcPr marL="57645" marR="150118" marT="24019" marB="2401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СССР</a:t>
                      </a:r>
                    </a:p>
                  </a:txBody>
                  <a:tcPr marL="57645" marR="57645" marT="24019" marB="2401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3550">
                <a:tc>
                  <a:txBody>
                    <a:bodyPr/>
                    <a:lstStyle/>
                    <a:p>
                      <a:r>
                        <a:rPr lang="ru-RU" sz="1100"/>
                        <a:t>Слоган:</a:t>
                      </a:r>
                    </a:p>
                  </a:txBody>
                  <a:tcPr marL="57645" marR="150118" marT="24019" marB="2401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-</a:t>
                      </a:r>
                    </a:p>
                  </a:txBody>
                  <a:tcPr marL="57645" marR="57645" marT="24019" marB="2401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25970">
                <a:tc>
                  <a:txBody>
                    <a:bodyPr/>
                    <a:lstStyle/>
                    <a:p>
                      <a:r>
                        <a:rPr lang="ru-RU" sz="1100" dirty="0"/>
                        <a:t>Режиссер:</a:t>
                      </a:r>
                    </a:p>
                  </a:txBody>
                  <a:tcPr marL="57645" marR="150118" marT="24019" marB="2401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5E5E5E"/>
                          </a:solidFill>
                          <a:hlinkClick r:id="rId5"/>
                        </a:rPr>
                        <a:t>Александр Муратов</a:t>
                      </a:r>
                      <a:endParaRPr lang="ru-RU" sz="1100" dirty="0"/>
                    </a:p>
                  </a:txBody>
                  <a:tcPr marL="57645" marR="57645" marT="24019" marB="2401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33342">
                <a:tc>
                  <a:txBody>
                    <a:bodyPr/>
                    <a:lstStyle/>
                    <a:p>
                      <a:r>
                        <a:rPr lang="ru-RU" sz="1100" dirty="0"/>
                        <a:t>Жанр:</a:t>
                      </a:r>
                    </a:p>
                  </a:txBody>
                  <a:tcPr marL="57645" marR="150118" marT="24019" marB="2401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5E5E5E"/>
                          </a:solidFill>
                          <a:hlinkClick r:id="rId6"/>
                        </a:rPr>
                        <a:t>Сериалы</a:t>
                      </a:r>
                      <a:endParaRPr lang="ru-RU" sz="1100" dirty="0"/>
                    </a:p>
                  </a:txBody>
                  <a:tcPr marL="57645" marR="57645" marT="24019" marB="2401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402605">
                <a:tc>
                  <a:txBody>
                    <a:bodyPr/>
                    <a:lstStyle/>
                    <a:p>
                      <a:r>
                        <a:rPr lang="ru-RU" sz="1100" dirty="0"/>
                        <a:t>Время:</a:t>
                      </a:r>
                    </a:p>
                  </a:txBody>
                  <a:tcPr marL="57645" marR="150118" marT="24019" marB="2401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02:22:19</a:t>
                      </a:r>
                    </a:p>
                  </a:txBody>
                  <a:tcPr marL="57645" marR="57645" marT="24019" marB="2401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295649">
                <a:tc>
                  <a:txBody>
                    <a:bodyPr/>
                    <a:lstStyle/>
                    <a:p>
                      <a:r>
                        <a:rPr lang="ru-RU" sz="1100" dirty="0"/>
                        <a:t>Цикл:</a:t>
                      </a:r>
                    </a:p>
                  </a:txBody>
                  <a:tcPr marL="57645" marR="150118" marT="24019" marB="2401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5E5E5E"/>
                          </a:solidFill>
                          <a:hlinkClick r:id="rId7"/>
                        </a:rPr>
                        <a:t>Фильмы о войне</a:t>
                      </a:r>
                      <a:r>
                        <a:rPr lang="ru-RU" sz="1100" dirty="0"/>
                        <a:t>, </a:t>
                      </a:r>
                      <a:r>
                        <a:rPr lang="ru-RU" sz="1100" dirty="0">
                          <a:solidFill>
                            <a:srgbClr val="5E5E5E"/>
                          </a:solidFill>
                          <a:hlinkClick r:id="rId8"/>
                        </a:rPr>
                        <a:t>Фильмы про море</a:t>
                      </a:r>
                      <a:endParaRPr lang="ru-RU" sz="1100" dirty="0"/>
                    </a:p>
                  </a:txBody>
                  <a:tcPr marL="57645" marR="57645" marT="24019" marB="2401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146123">
                <a:tc>
                  <a:txBody>
                    <a:bodyPr/>
                    <a:lstStyle/>
                    <a:p>
                      <a:r>
                        <a:rPr lang="ru-RU" sz="1100" dirty="0"/>
                        <a:t>В главных </a:t>
                      </a:r>
                      <a:r>
                        <a:rPr lang="ru-RU" sz="1100" dirty="0" smtClean="0"/>
                        <a:t>х</a:t>
                      </a:r>
                      <a:r>
                        <a:rPr lang="ru-RU" sz="1100" dirty="0"/>
                        <a:t>:</a:t>
                      </a:r>
                    </a:p>
                  </a:txBody>
                  <a:tcPr marL="57645" marR="150118" marT="24019" marB="2401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100" dirty="0">
                          <a:solidFill>
                            <a:srgbClr val="5E5E5E"/>
                          </a:solidFill>
                          <a:hlinkClick r:id="rId9"/>
                        </a:rPr>
                        <a:t>Олег Меньшиков</a:t>
                      </a:r>
                      <a:r>
                        <a:rPr lang="ru-RU" sz="1100" dirty="0"/>
                        <a:t>, </a:t>
                      </a:r>
                      <a:r>
                        <a:rPr lang="ru-RU" sz="1100" dirty="0">
                          <a:solidFill>
                            <a:srgbClr val="5E5E5E"/>
                          </a:solidFill>
                          <a:hlinkClick r:id="rId10"/>
                        </a:rPr>
                        <a:t>Владимир </a:t>
                      </a:r>
                      <a:r>
                        <a:rPr lang="ru-RU" sz="1100" dirty="0" err="1">
                          <a:solidFill>
                            <a:srgbClr val="5E5E5E"/>
                          </a:solidFill>
                          <a:hlinkClick r:id="rId10"/>
                        </a:rPr>
                        <a:t>Гостюхин</a:t>
                      </a:r>
                      <a:r>
                        <a:rPr lang="ru-RU" sz="1100" dirty="0" err="1"/>
                        <a:t>,</a:t>
                      </a:r>
                      <a:r>
                        <a:rPr lang="ru-RU" sz="1100" u="none" strike="noStrike" dirty="0" err="1">
                          <a:solidFill>
                            <a:srgbClr val="5E5E5E"/>
                          </a:solidFill>
                          <a:hlinkClick r:id="rId11"/>
                        </a:rPr>
                        <a:t>Людмила</a:t>
                      </a:r>
                      <a:r>
                        <a:rPr lang="ru-RU" sz="1100" u="none" strike="noStrike" dirty="0">
                          <a:solidFill>
                            <a:srgbClr val="5E5E5E"/>
                          </a:solidFill>
                          <a:hlinkClick r:id="rId11"/>
                        </a:rPr>
                        <a:t> Нильская</a:t>
                      </a:r>
                      <a:endParaRPr lang="ru-RU" sz="1100" dirty="0"/>
                    </a:p>
                    <a:p>
                      <a:r>
                        <a:rPr lang="ru-RU" sz="1100" dirty="0"/>
                        <a:t>, </a:t>
                      </a:r>
                      <a:r>
                        <a:rPr lang="ru-RU" sz="1100" dirty="0">
                          <a:solidFill>
                            <a:srgbClr val="5E5E5E"/>
                          </a:solidFill>
                          <a:hlinkClick r:id="rId12"/>
                        </a:rPr>
                        <a:t>Николай Караченцов</a:t>
                      </a:r>
                      <a:r>
                        <a:rPr lang="ru-RU" sz="1100" dirty="0"/>
                        <a:t>, </a:t>
                      </a:r>
                      <a:r>
                        <a:rPr lang="ru-RU" sz="1100" dirty="0">
                          <a:solidFill>
                            <a:srgbClr val="5E5E5E"/>
                          </a:solidFill>
                          <a:hlinkClick r:id="rId13"/>
                        </a:rPr>
                        <a:t>Юрий Беляев</a:t>
                      </a:r>
                      <a:r>
                        <a:rPr lang="ru-RU" sz="1100" dirty="0"/>
                        <a:t>, </a:t>
                      </a:r>
                      <a:r>
                        <a:rPr lang="ru-RU" sz="1100" dirty="0">
                          <a:solidFill>
                            <a:srgbClr val="5E5E5E"/>
                          </a:solidFill>
                          <a:hlinkClick r:id="rId14"/>
                        </a:rPr>
                        <a:t>Борис </a:t>
                      </a:r>
                      <a:r>
                        <a:rPr lang="ru-RU" sz="1100" dirty="0" err="1">
                          <a:solidFill>
                            <a:srgbClr val="5E5E5E"/>
                          </a:solidFill>
                          <a:hlinkClick r:id="rId14"/>
                        </a:rPr>
                        <a:t>Клюев</a:t>
                      </a:r>
                      <a:r>
                        <a:rPr lang="ru-RU" sz="1100" dirty="0" err="1"/>
                        <a:t>,</a:t>
                      </a:r>
                      <a:r>
                        <a:rPr lang="ru-RU" sz="1100" dirty="0" err="1">
                          <a:solidFill>
                            <a:srgbClr val="5E5E5E"/>
                          </a:solidFill>
                          <a:hlinkClick r:id="rId15"/>
                        </a:rPr>
                        <a:t>Вия</a:t>
                      </a:r>
                      <a:r>
                        <a:rPr lang="ru-RU" sz="1100" dirty="0">
                          <a:solidFill>
                            <a:srgbClr val="5E5E5E"/>
                          </a:solidFill>
                          <a:hlinkClick r:id="rId15"/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5E5E5E"/>
                          </a:solidFill>
                          <a:hlinkClick r:id="rId15"/>
                        </a:rPr>
                        <a:t>Артмане</a:t>
                      </a:r>
                      <a:r>
                        <a:rPr lang="ru-RU" sz="1100" dirty="0"/>
                        <a:t>, </a:t>
                      </a:r>
                      <a:r>
                        <a:rPr lang="ru-RU" sz="1100" dirty="0">
                          <a:solidFill>
                            <a:srgbClr val="5E5E5E"/>
                          </a:solidFill>
                          <a:hlinkClick r:id="rId16"/>
                        </a:rPr>
                        <a:t>Алексей </a:t>
                      </a:r>
                      <a:r>
                        <a:rPr lang="ru-RU" sz="1100" dirty="0" err="1">
                          <a:solidFill>
                            <a:srgbClr val="5E5E5E"/>
                          </a:solidFill>
                          <a:hlinkClick r:id="rId16"/>
                        </a:rPr>
                        <a:t>Булдаков</a:t>
                      </a:r>
                      <a:r>
                        <a:rPr lang="ru-RU" sz="1100" dirty="0" err="1"/>
                        <a:t>,</a:t>
                      </a:r>
                      <a:r>
                        <a:rPr lang="ru-RU" sz="1100" dirty="0" err="1">
                          <a:solidFill>
                            <a:srgbClr val="5E5E5E"/>
                          </a:solidFill>
                          <a:hlinkClick r:id="rId17"/>
                        </a:rPr>
                        <a:t>Владимир</a:t>
                      </a:r>
                      <a:r>
                        <a:rPr lang="ru-RU" sz="1100" dirty="0">
                          <a:solidFill>
                            <a:srgbClr val="5E5E5E"/>
                          </a:solidFill>
                          <a:hlinkClick r:id="rId17"/>
                        </a:rPr>
                        <a:t> Баранов</a:t>
                      </a:r>
                      <a:r>
                        <a:rPr lang="ru-RU" sz="1100" dirty="0"/>
                        <a:t>, </a:t>
                      </a:r>
                      <a:r>
                        <a:rPr lang="ru-RU" sz="1100" dirty="0">
                          <a:solidFill>
                            <a:srgbClr val="5E5E5E"/>
                          </a:solidFill>
                          <a:hlinkClick r:id="rId18"/>
                        </a:rPr>
                        <a:t>Евгения Добровольская</a:t>
                      </a:r>
                      <a:endParaRPr lang="ru-RU" sz="1100" dirty="0"/>
                    </a:p>
                  </a:txBody>
                  <a:tcPr marL="57645" marR="57645" marT="24019" marB="2401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00034" y="4572008"/>
            <a:ext cx="67151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bg1"/>
                </a:solidFill>
              </a:rPr>
              <a:t>Фильм «</a:t>
            </a:r>
            <a:r>
              <a:rPr lang="ru-RU" b="1" dirty="0" err="1" smtClean="0">
                <a:solidFill>
                  <a:schemeClr val="bg1"/>
                </a:solidFill>
              </a:rPr>
              <a:t>Моонзунд</a:t>
            </a:r>
            <a:r>
              <a:rPr lang="ru-RU" b="1" dirty="0" smtClean="0">
                <a:solidFill>
                  <a:schemeClr val="bg1"/>
                </a:solidFill>
              </a:rPr>
              <a:t>»</a:t>
            </a:r>
            <a:r>
              <a:rPr lang="ru-RU" dirty="0" smtClean="0">
                <a:solidFill>
                  <a:schemeClr val="bg1"/>
                </a:solidFill>
              </a:rPr>
              <a:t>, снятый в 1987 году советским режиссером Александром Муратовым по мотивам одноименного романа Валентина Пикуля. Актеры: Олег Меньшиков, Владимир </a:t>
            </a:r>
            <a:r>
              <a:rPr lang="ru-RU" dirty="0" err="1" smtClean="0">
                <a:solidFill>
                  <a:schemeClr val="bg1"/>
                </a:solidFill>
              </a:rPr>
              <a:t>Гостюхин,Людмила</a:t>
            </a:r>
            <a:r>
              <a:rPr lang="ru-RU" dirty="0" smtClean="0">
                <a:solidFill>
                  <a:schemeClr val="bg1"/>
                </a:solidFill>
              </a:rPr>
              <a:t> Нильская и др.</a:t>
            </a:r>
          </a:p>
          <a:p>
            <a:pPr algn="just"/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  <a:hlinkClick r:id="rId19"/>
              </a:rPr>
              <a:t>http://baskino.com/serial/952-moonzund.html</a:t>
            </a:r>
            <a:endParaRPr lang="ru-RU" dirty="0" smtClean="0">
              <a:solidFill>
                <a:schemeClr val="bg1"/>
              </a:solidFill>
            </a:endParaRPr>
          </a:p>
          <a:p>
            <a:pPr algn="just"/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285728"/>
            <a:ext cx="83582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учреждение культуры</a:t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Централизованная  библиотечная система г. Таганрога</a:t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sz="2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714480" y="2786059"/>
            <a:ext cx="70009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chemeClr val="bg1"/>
                </a:solidFill>
              </a:rPr>
              <a:t>Годы </a:t>
            </a:r>
            <a:r>
              <a:rPr lang="ru-RU" sz="1600" dirty="0">
                <a:solidFill>
                  <a:schemeClr val="bg1"/>
                </a:solidFill>
              </a:rPr>
              <a:t>Первой мировой войны. </a:t>
            </a:r>
            <a:r>
              <a:rPr lang="ru-RU" sz="1600" dirty="0" err="1">
                <a:solidFill>
                  <a:schemeClr val="bg1"/>
                </a:solidFill>
              </a:rPr>
              <a:t>Пауль</a:t>
            </a:r>
            <a:r>
              <a:rPr lang="ru-RU" sz="1600" dirty="0">
                <a:solidFill>
                  <a:schemeClr val="bg1"/>
                </a:solidFill>
              </a:rPr>
              <a:t>, мечтательный юноша, поэт, художник, закончив школу, под нажимом милитаристской пропаганды вместе с одноклассниками идет добровольцем на фронт. Каждый день войны уносит жизни чьих-то отцов, сыновей, приятелей, которые служат вместе с </a:t>
            </a:r>
            <a:r>
              <a:rPr lang="ru-RU" sz="1600" dirty="0" err="1">
                <a:solidFill>
                  <a:schemeClr val="bg1"/>
                </a:solidFill>
              </a:rPr>
              <a:t>Паулем</a:t>
            </a:r>
            <a:r>
              <a:rPr lang="ru-RU" sz="1600" dirty="0">
                <a:solidFill>
                  <a:schemeClr val="bg1"/>
                </a:solidFill>
              </a:rPr>
              <a:t>. А газеты тем временем бесстрастно сообщают: «на Западном фронте без перемен»…</a:t>
            </a:r>
            <a:endParaRPr lang="ru-RU" sz="1600" cap="all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4500570"/>
            <a:ext cx="65008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cap="all" dirty="0">
                <a:solidFill>
                  <a:schemeClr val="bg1"/>
                </a:solidFill>
              </a:rPr>
              <a:t>ФИЛЬМ «НА ЗАПАДНОМ ФРОНТЕ БЕЗ ПЕРЕМЕН / ALL QUIET ON THE WESTERN FRONT» (</a:t>
            </a:r>
            <a:r>
              <a:rPr lang="ru-RU" sz="1600" b="1" cap="all" dirty="0" smtClean="0">
                <a:solidFill>
                  <a:schemeClr val="bg1"/>
                </a:solidFill>
              </a:rPr>
              <a:t>1979)</a:t>
            </a:r>
            <a:endParaRPr lang="ru-RU" sz="1600" b="1" cap="all" dirty="0">
              <a:solidFill>
                <a:schemeClr val="bg1"/>
              </a:solidFill>
            </a:endParaRPr>
          </a:p>
          <a:p>
            <a:r>
              <a:rPr lang="ru-RU" sz="1600" dirty="0" err="1" smtClean="0">
                <a:solidFill>
                  <a:schemeClr val="bg1"/>
                </a:solidFill>
              </a:rPr>
              <a:t>Режиссер:Делберт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>
                <a:solidFill>
                  <a:schemeClr val="bg1"/>
                </a:solidFill>
              </a:rPr>
              <a:t>Манн</a:t>
            </a:r>
          </a:p>
          <a:p>
            <a:r>
              <a:rPr lang="ru-RU" sz="1600" dirty="0">
                <a:solidFill>
                  <a:schemeClr val="bg1"/>
                </a:solidFill>
              </a:rPr>
              <a:t>В гл. </a:t>
            </a:r>
            <a:r>
              <a:rPr lang="ru-RU" sz="1600" dirty="0" err="1">
                <a:solidFill>
                  <a:schemeClr val="bg1"/>
                </a:solidFill>
              </a:rPr>
              <a:t>ролях:Дональд</a:t>
            </a:r>
            <a:r>
              <a:rPr lang="ru-RU" sz="1600" dirty="0">
                <a:solidFill>
                  <a:schemeClr val="bg1"/>
                </a:solidFill>
              </a:rPr>
              <a:t> </a:t>
            </a:r>
            <a:r>
              <a:rPr lang="ru-RU" sz="1600" dirty="0" err="1">
                <a:solidFill>
                  <a:schemeClr val="bg1"/>
                </a:solidFill>
              </a:rPr>
              <a:t>Плезенс</a:t>
            </a:r>
            <a:r>
              <a:rPr lang="ru-RU" sz="1600" dirty="0">
                <a:solidFill>
                  <a:schemeClr val="bg1"/>
                </a:solidFill>
              </a:rPr>
              <a:t>, Эрнест </a:t>
            </a:r>
            <a:r>
              <a:rPr lang="ru-RU" sz="1600" dirty="0" err="1">
                <a:solidFill>
                  <a:schemeClr val="bg1"/>
                </a:solidFill>
              </a:rPr>
              <a:t>Боргнайн</a:t>
            </a:r>
            <a:r>
              <a:rPr lang="ru-RU" sz="1600" dirty="0">
                <a:solidFill>
                  <a:schemeClr val="bg1"/>
                </a:solidFill>
              </a:rPr>
              <a:t>, Ричард Томас</a:t>
            </a:r>
          </a:p>
        </p:txBody>
      </p:sp>
      <p:pic>
        <p:nvPicPr>
          <p:cNvPr id="6" name="Рисунок 5" descr="30.08.2014г. 126.jpg"/>
          <p:cNvPicPr>
            <a:picLocks noChangeAspect="1"/>
          </p:cNvPicPr>
          <p:nvPr/>
        </p:nvPicPr>
        <p:blipFill>
          <a:blip r:embed="rId2" cstate="print"/>
          <a:srcRect l="353" t="54616" r="12340" b="5696"/>
          <a:stretch>
            <a:fillRect/>
          </a:stretch>
        </p:blipFill>
        <p:spPr>
          <a:xfrm rot="5400000">
            <a:off x="-392941" y="1893083"/>
            <a:ext cx="2643206" cy="15716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71670" y="1357299"/>
            <a:ext cx="678661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schemeClr val="bg1"/>
                </a:solidFill>
              </a:rPr>
              <a:t>84(4Гем)</a:t>
            </a:r>
          </a:p>
          <a:p>
            <a:pPr algn="just"/>
            <a:r>
              <a:rPr lang="ru-RU" sz="1400" b="1" dirty="0" smtClean="0">
                <a:solidFill>
                  <a:schemeClr val="bg1"/>
                </a:solidFill>
              </a:rPr>
              <a:t>Р 37</a:t>
            </a:r>
          </a:p>
          <a:p>
            <a:pPr algn="just"/>
            <a:r>
              <a:rPr lang="ru-RU" sz="1400" b="1" dirty="0" smtClean="0">
                <a:solidFill>
                  <a:schemeClr val="bg1"/>
                </a:solidFill>
              </a:rPr>
              <a:t>Ремарк, Эрих Мария (1898-1970).</a:t>
            </a:r>
          </a:p>
          <a:p>
            <a:pPr algn="just"/>
            <a:r>
              <a:rPr lang="ru-RU" sz="1400" dirty="0" smtClean="0">
                <a:solidFill>
                  <a:schemeClr val="bg1"/>
                </a:solidFill>
              </a:rPr>
              <a:t>   На Западном фронте без перемен ; Три товарища :[романы : пер. с нем.] / Эрих Мария Ремарк ;[</a:t>
            </a:r>
            <a:r>
              <a:rPr lang="ru-RU" sz="1400" dirty="0" err="1" smtClean="0">
                <a:solidFill>
                  <a:schemeClr val="bg1"/>
                </a:solidFill>
              </a:rPr>
              <a:t>послесл</a:t>
            </a:r>
            <a:r>
              <a:rPr lang="ru-RU" sz="1400" dirty="0" smtClean="0">
                <a:solidFill>
                  <a:schemeClr val="bg1"/>
                </a:solidFill>
              </a:rPr>
              <a:t>. А. Иванова]. - Москва : Книга и бизнес :</a:t>
            </a:r>
            <a:r>
              <a:rPr lang="ru-RU" sz="1400" dirty="0" err="1" smtClean="0">
                <a:solidFill>
                  <a:schemeClr val="bg1"/>
                </a:solidFill>
              </a:rPr>
              <a:t>Lexica</a:t>
            </a:r>
            <a:r>
              <a:rPr lang="ru-RU" sz="1400" dirty="0" smtClean="0">
                <a:solidFill>
                  <a:schemeClr val="bg1"/>
                </a:solidFill>
              </a:rPr>
              <a:t>, 1992. - 541, [2] с. ; 21 см.</a:t>
            </a:r>
          </a:p>
          <a:p>
            <a:pPr algn="just"/>
            <a:r>
              <a:rPr lang="ru-RU" sz="1400" dirty="0" smtClean="0">
                <a:solidFill>
                  <a:schemeClr val="bg1"/>
                </a:solidFill>
              </a:rPr>
              <a:t>  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10800000" flipV="1">
            <a:off x="285720" y="5875823"/>
            <a:ext cx="6572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http://voenkino.net/44-na-zapadnom-fronte-bez-peremen-1979.html</a:t>
            </a:r>
            <a:endParaRPr lang="en-US" dirty="0" smtClean="0"/>
          </a:p>
        </p:txBody>
      </p:sp>
      <p:pic>
        <p:nvPicPr>
          <p:cNvPr id="9220" name="Picture 4" descr="На западном фронте без перемен (1979)"/>
          <p:cNvPicPr>
            <a:picLocks noChangeAspect="1" noChangeArrowheads="1"/>
          </p:cNvPicPr>
          <p:nvPr/>
        </p:nvPicPr>
        <p:blipFill>
          <a:blip r:embed="rId4"/>
          <a:srcRect b="8823"/>
          <a:stretch>
            <a:fillRect/>
          </a:stretch>
        </p:blipFill>
        <p:spPr bwMode="auto">
          <a:xfrm>
            <a:off x="7358082" y="4143380"/>
            <a:ext cx="1571636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14290"/>
            <a:ext cx="84296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учреждение культуры</a:t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Централизованная  библиотечная система г. Таганрога</a:t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sz="2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pic>
        <p:nvPicPr>
          <p:cNvPr id="3" name="Рисунок 2" descr="30.08.2014г. 127.jpg"/>
          <p:cNvPicPr>
            <a:picLocks noChangeAspect="1"/>
          </p:cNvPicPr>
          <p:nvPr/>
        </p:nvPicPr>
        <p:blipFill>
          <a:blip r:embed="rId2" cstate="print"/>
          <a:srcRect l="24909" t="56600" r="6883" b="5696"/>
          <a:stretch>
            <a:fillRect/>
          </a:stretch>
        </p:blipFill>
        <p:spPr>
          <a:xfrm rot="5400000">
            <a:off x="-214346" y="1714488"/>
            <a:ext cx="2500330" cy="16430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71670" y="1214422"/>
            <a:ext cx="68580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84(2=411.2)6</a:t>
            </a:r>
          </a:p>
          <a:p>
            <a:r>
              <a:rPr lang="ru-RU" sz="1600" b="1" dirty="0" smtClean="0">
                <a:solidFill>
                  <a:schemeClr val="bg1"/>
                </a:solidFill>
              </a:rPr>
              <a:t>Т 53</a:t>
            </a:r>
          </a:p>
          <a:p>
            <a:r>
              <a:rPr lang="ru-RU" sz="1600" b="1" dirty="0" smtClean="0">
                <a:solidFill>
                  <a:schemeClr val="bg1"/>
                </a:solidFill>
              </a:rPr>
              <a:t>Толстой, Алексей Николаевич.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   Хождение по мукам : трилогия / Алексей Толстой ; [вступ. ст. В.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Щербины ; ил. </a:t>
            </a:r>
            <a:r>
              <a:rPr lang="ru-RU" sz="1600" dirty="0" err="1" smtClean="0">
                <a:solidFill>
                  <a:schemeClr val="bg1"/>
                </a:solidFill>
              </a:rPr>
              <a:t>худож</a:t>
            </a:r>
            <a:r>
              <a:rPr lang="ru-RU" sz="1600" dirty="0" smtClean="0">
                <a:solidFill>
                  <a:schemeClr val="bg1"/>
                </a:solidFill>
              </a:rPr>
              <a:t>. </a:t>
            </a:r>
            <a:r>
              <a:rPr lang="ru-RU" sz="1600" dirty="0" err="1" smtClean="0">
                <a:solidFill>
                  <a:schemeClr val="bg1"/>
                </a:solidFill>
              </a:rPr>
              <a:t>Кукрыниксы</a:t>
            </a:r>
            <a:r>
              <a:rPr lang="ru-RU" sz="1600" dirty="0" smtClean="0">
                <a:solidFill>
                  <a:schemeClr val="bg1"/>
                </a:solidFill>
              </a:rPr>
              <a:t>]. - Москва : Художественная литература,1987. - 351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57356" y="2786058"/>
            <a:ext cx="707236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«Хождение по мукам» – уникальная по яркости и масштабу повествования трилогия, на страницах которой перед читателем предстает картина событий, потрясших весь мир. Жизнь главных героев – сестер Кати и Даши Булавиных, Ивана Телегина и Вадима Рощина – выпала на тяжелое для России время революционных потрясений и гражданскую </a:t>
            </a:r>
            <a:r>
              <a:rPr lang="ru-RU" dirty="0" smtClean="0">
                <a:solidFill>
                  <a:schemeClr val="bg1"/>
                </a:solidFill>
              </a:rPr>
              <a:t>войну.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194" name="Picture 2" descr="Хождение по мукам (1974)"/>
          <p:cNvPicPr>
            <a:picLocks noChangeAspect="1" noChangeArrowheads="1"/>
          </p:cNvPicPr>
          <p:nvPr/>
        </p:nvPicPr>
        <p:blipFill>
          <a:blip r:embed="rId3"/>
          <a:srcRect t="4375"/>
          <a:stretch>
            <a:fillRect/>
          </a:stretch>
        </p:blipFill>
        <p:spPr bwMode="auto">
          <a:xfrm>
            <a:off x="7358082" y="4214818"/>
            <a:ext cx="1590587" cy="2340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28596" y="4357694"/>
            <a:ext cx="65722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Фильм «Хождение по мукам» (1974-1977)</a:t>
            </a:r>
          </a:p>
          <a:p>
            <a:r>
              <a:rPr lang="ru-RU" sz="1600" b="1" dirty="0" smtClean="0">
                <a:solidFill>
                  <a:schemeClr val="bg1"/>
                </a:solidFill>
              </a:rPr>
              <a:t>Режиссер:</a:t>
            </a:r>
            <a:r>
              <a:rPr lang="ru-RU" sz="1600" dirty="0" smtClean="0">
                <a:solidFill>
                  <a:schemeClr val="bg1"/>
                </a:solidFill>
              </a:rPr>
              <a:t> Василий Ордынский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b="1" dirty="0" smtClean="0">
                <a:solidFill>
                  <a:schemeClr val="bg1"/>
                </a:solidFill>
              </a:rPr>
              <a:t>Актеры:</a:t>
            </a:r>
            <a:r>
              <a:rPr lang="ru-RU" sz="1600" dirty="0" smtClean="0">
                <a:solidFill>
                  <a:schemeClr val="bg1"/>
                </a:solidFill>
              </a:rPr>
              <a:t> Юрий Соломин, Ирина Алфёрова, Светлана Пенкина, Михаил </a:t>
            </a:r>
            <a:r>
              <a:rPr lang="ru-RU" sz="1600" dirty="0" err="1" smtClean="0">
                <a:solidFill>
                  <a:schemeClr val="bg1"/>
                </a:solidFill>
              </a:rPr>
              <a:t>Ножкин</a:t>
            </a:r>
            <a:r>
              <a:rPr lang="ru-RU" sz="1600" dirty="0" smtClean="0">
                <a:solidFill>
                  <a:schemeClr val="bg1"/>
                </a:solidFill>
              </a:rPr>
              <a:t>, Вячеслав </a:t>
            </a:r>
            <a:r>
              <a:rPr lang="ru-RU" sz="1600" dirty="0" err="1" smtClean="0">
                <a:solidFill>
                  <a:schemeClr val="bg1"/>
                </a:solidFill>
              </a:rPr>
              <a:t>Езепов</a:t>
            </a:r>
            <a:r>
              <a:rPr lang="ru-RU" sz="1600" dirty="0" smtClean="0">
                <a:solidFill>
                  <a:schemeClr val="bg1"/>
                </a:solidFill>
              </a:rPr>
              <a:t>, Михаил Козаков, Константин Григорьев.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endParaRPr lang="ru-RU" sz="1600" dirty="0" smtClean="0">
              <a:solidFill>
                <a:schemeClr val="bg1"/>
              </a:solidFill>
            </a:endParaRPr>
          </a:p>
          <a:p>
            <a:endParaRPr lang="ru-RU" sz="1600" dirty="0" smtClean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5691157"/>
            <a:ext cx="70009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http://kino-ussr.ru/main/1646-hozhdenie-po-mukam-1974.html</a:t>
            </a:r>
            <a:endParaRPr lang="ru-RU" dirty="0"/>
          </a:p>
        </p:txBody>
      </p:sp>
    </p:spTree>
  </p:cSld>
  <p:clrMapOvr>
    <a:masterClrMapping/>
  </p:clrMapOvr>
  <p:transition>
    <p:plus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14290"/>
            <a:ext cx="85011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учреждение культуры</a:t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Централизованная  библиотечная система г. Таганрога</a:t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sz="2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2500298" y="1428736"/>
            <a:ext cx="62865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84.(7Сое)</a:t>
            </a:r>
          </a:p>
          <a:p>
            <a:r>
              <a:rPr lang="ru-RU" sz="1600" b="1" dirty="0" smtClean="0">
                <a:solidFill>
                  <a:schemeClr val="bg1"/>
                </a:solidFill>
              </a:rPr>
              <a:t>Х37</a:t>
            </a:r>
          </a:p>
          <a:p>
            <a:r>
              <a:rPr lang="ru-RU" sz="1600" b="1" dirty="0" smtClean="0">
                <a:solidFill>
                  <a:schemeClr val="bg1"/>
                </a:solidFill>
              </a:rPr>
              <a:t>Хемингуэй, Эрнест.</a:t>
            </a:r>
          </a:p>
          <a:p>
            <a:pPr algn="just"/>
            <a:r>
              <a:rPr lang="ru-RU" sz="1600" dirty="0" smtClean="0">
                <a:solidFill>
                  <a:schemeClr val="bg1"/>
                </a:solidFill>
              </a:rPr>
              <a:t>   Прощай, оружие! По ком звонит колокол :Романы / Хемингуэй Э. ; Пер. с англ. Калашниковой Е., </a:t>
            </a:r>
            <a:r>
              <a:rPr lang="ru-RU" sz="1600" dirty="0" err="1" smtClean="0">
                <a:solidFill>
                  <a:schemeClr val="bg1"/>
                </a:solidFill>
              </a:rPr>
              <a:t>Волжиной</a:t>
            </a:r>
            <a:r>
              <a:rPr lang="ru-RU" sz="1600" dirty="0" smtClean="0">
                <a:solidFill>
                  <a:schemeClr val="bg1"/>
                </a:solidFill>
              </a:rPr>
              <a:t> Н. ; Вступ. ст. </a:t>
            </a:r>
            <a:r>
              <a:rPr lang="ru-RU" sz="1600" dirty="0" err="1" smtClean="0">
                <a:solidFill>
                  <a:schemeClr val="bg1"/>
                </a:solidFill>
              </a:rPr>
              <a:t>Грибанова</a:t>
            </a:r>
            <a:r>
              <a:rPr lang="ru-RU" sz="1600" dirty="0" smtClean="0">
                <a:solidFill>
                  <a:schemeClr val="bg1"/>
                </a:solidFill>
              </a:rPr>
              <a:t> Б. - М. :</a:t>
            </a:r>
            <a:r>
              <a:rPr lang="ru-RU" sz="1600" dirty="0" err="1" smtClean="0">
                <a:solidFill>
                  <a:schemeClr val="bg1"/>
                </a:solidFill>
              </a:rPr>
              <a:t>Эксмо</a:t>
            </a:r>
            <a:r>
              <a:rPr lang="ru-RU" sz="1600" dirty="0" smtClean="0">
                <a:solidFill>
                  <a:schemeClr val="bg1"/>
                </a:solidFill>
              </a:rPr>
              <a:t>, 2005. - 846 с. - (Б-ка всемирной литературы)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7170" name="Picture 2" descr="Полный список изданий книги Эрнест Хемингуэй &quot;Прощай, оружие. По ком звонит колокол&quot;"/>
          <p:cNvPicPr>
            <a:picLocks noChangeAspect="1" noChangeArrowheads="1"/>
          </p:cNvPicPr>
          <p:nvPr/>
        </p:nvPicPr>
        <p:blipFill>
          <a:blip r:embed="rId2"/>
          <a:srcRect l="7500" r="-1251" b="7436"/>
          <a:stretch>
            <a:fillRect/>
          </a:stretch>
        </p:blipFill>
        <p:spPr bwMode="auto">
          <a:xfrm>
            <a:off x="357165" y="1500174"/>
            <a:ext cx="1714505" cy="257176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357422" y="3143248"/>
            <a:ext cx="64294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chemeClr val="bg1"/>
                </a:solidFill>
              </a:rPr>
              <a:t>Книга о войне, на которой наивные мальчишки становились «пушечным мясом» — и либо гибли, либо ожесточались до предела. О войне, где любовь — лишь краткий миг покоя, не имеющий ни прошлого, ни будущего... О войне — о которой хочется забыть, но нельзя не помнить!.. 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4786322"/>
            <a:ext cx="63579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 </a:t>
            </a:r>
            <a:r>
              <a:rPr lang="ru-RU" sz="1600" b="1" dirty="0" smtClean="0">
                <a:solidFill>
                  <a:schemeClr val="bg1"/>
                </a:solidFill>
              </a:rPr>
              <a:t>Филь «Прощай, оружие»(</a:t>
            </a:r>
            <a:r>
              <a:rPr lang="en-US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 Farewell to Arms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b="1" dirty="0" smtClean="0">
                <a:solidFill>
                  <a:schemeClr val="bg1"/>
                </a:solidFill>
              </a:rPr>
              <a:t>1957г. </a:t>
            </a:r>
            <a:r>
              <a:rPr lang="ru-RU" sz="1600" dirty="0" smtClean="0">
                <a:solidFill>
                  <a:schemeClr val="bg1"/>
                </a:solidFill>
              </a:rPr>
              <a:t>По одноименному роману Э. Хемингуэя, режиссер Чарльз </a:t>
            </a:r>
            <a:r>
              <a:rPr lang="ru-RU" sz="1600" dirty="0" err="1" smtClean="0">
                <a:solidFill>
                  <a:schemeClr val="bg1"/>
                </a:solidFill>
              </a:rPr>
              <a:t>Видор</a:t>
            </a:r>
            <a:r>
              <a:rPr lang="ru-RU" sz="1600" dirty="0" smtClean="0">
                <a:solidFill>
                  <a:schemeClr val="bg1"/>
                </a:solidFill>
              </a:rPr>
              <a:t>. </a:t>
            </a:r>
            <a:r>
              <a:rPr lang="ru-RU" sz="1600" dirty="0" err="1" smtClean="0">
                <a:solidFill>
                  <a:schemeClr val="bg1"/>
                </a:solidFill>
              </a:rPr>
              <a:t>Актеры:Рок</a:t>
            </a:r>
            <a:r>
              <a:rPr lang="ru-RU" sz="1600" dirty="0" smtClean="0">
                <a:solidFill>
                  <a:schemeClr val="bg1"/>
                </a:solidFill>
              </a:rPr>
              <a:t> Хадсон, Дженнифер Джонс, Оскар </a:t>
            </a:r>
            <a:r>
              <a:rPr lang="ru-RU" sz="1600" dirty="0" err="1" smtClean="0">
                <a:solidFill>
                  <a:schemeClr val="bg1"/>
                </a:solidFill>
              </a:rPr>
              <a:t>Хомолка</a:t>
            </a:r>
            <a:r>
              <a:rPr lang="ru-RU" sz="1600" dirty="0" smtClean="0">
                <a:solidFill>
                  <a:schemeClr val="bg1"/>
                </a:solidFill>
              </a:rPr>
              <a:t> и др.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7172" name="Picture 4" descr="Прощай, оружие!"/>
          <p:cNvPicPr>
            <a:picLocks noChangeAspect="1" noChangeArrowheads="1"/>
          </p:cNvPicPr>
          <p:nvPr/>
        </p:nvPicPr>
        <p:blipFill>
          <a:blip r:embed="rId3"/>
          <a:srcRect l="3750" t="5941" r="2499"/>
          <a:stretch>
            <a:fillRect/>
          </a:stretch>
        </p:blipFill>
        <p:spPr bwMode="auto">
          <a:xfrm>
            <a:off x="7286644" y="4286256"/>
            <a:ext cx="1539491" cy="2340000"/>
          </a:xfrm>
          <a:prstGeom prst="rect">
            <a:avLst/>
          </a:prstGeom>
          <a:noFill/>
        </p:spPr>
      </p:pic>
      <p:sp>
        <p:nvSpPr>
          <p:cNvPr id="8" name="Прямоугольник 7">
            <a:hlinkClick r:id="rId4"/>
          </p:cNvPr>
          <p:cNvSpPr/>
          <p:nvPr/>
        </p:nvSpPr>
        <p:spPr>
          <a:xfrm>
            <a:off x="357158" y="5691157"/>
            <a:ext cx="65008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http://tfilm.tv/29129-proschay-oruzhie.html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85725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учреждение культуры</a:t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Централизованная  библиотечная система г. Таганрога</a:t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sz="2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pic>
        <p:nvPicPr>
          <p:cNvPr id="3" name="Рисунок 2" descr="30.08.2014г. 127.jpg"/>
          <p:cNvPicPr>
            <a:picLocks noChangeAspect="1"/>
          </p:cNvPicPr>
          <p:nvPr/>
        </p:nvPicPr>
        <p:blipFill>
          <a:blip r:embed="rId2" cstate="print"/>
          <a:srcRect l="10913" t="4749" r="4508" b="59532"/>
          <a:stretch>
            <a:fillRect/>
          </a:stretch>
        </p:blipFill>
        <p:spPr>
          <a:xfrm rot="5400000">
            <a:off x="-158783" y="1658925"/>
            <a:ext cx="2603518" cy="171451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71736" y="1357298"/>
            <a:ext cx="62865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84(2=411.2)6</a:t>
            </a:r>
          </a:p>
          <a:p>
            <a:r>
              <a:rPr lang="ru-RU" sz="1600" b="1" dirty="0" smtClean="0">
                <a:solidFill>
                  <a:schemeClr val="bg1"/>
                </a:solidFill>
              </a:rPr>
              <a:t>Ш78</a:t>
            </a:r>
          </a:p>
          <a:p>
            <a:r>
              <a:rPr lang="ru-RU" sz="1600" b="1" dirty="0" smtClean="0">
                <a:solidFill>
                  <a:schemeClr val="bg1"/>
                </a:solidFill>
              </a:rPr>
              <a:t>Шолохов, Михаил Александрович.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   Тихий Дон : роман : в 4 кн. / Михаил Шолохов. -Ростов-на-Дону : Ростовское книжное изд-во, 1988-.- 21 см. - (Донская библиотека "Лазоревая степь")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00298" y="3000372"/>
            <a:ext cx="63579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chemeClr val="bg1"/>
                </a:solidFill>
              </a:rPr>
              <a:t>Роман «Тихий Дон», повествует о классовой борьбе в годы империалистической и гражданской войн на Дону, о трудном пути донского казачества в революцию. 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6146" name="Picture 2" descr="Тихий Дон фильм плакат.jpg"/>
          <p:cNvPicPr>
            <a:picLocks noChangeAspect="1" noChangeArrowheads="1"/>
          </p:cNvPicPr>
          <p:nvPr/>
        </p:nvPicPr>
        <p:blipFill>
          <a:blip r:embed="rId3"/>
          <a:srcRect r="-670" b="1031"/>
          <a:stretch>
            <a:fillRect/>
          </a:stretch>
        </p:blipFill>
        <p:spPr bwMode="auto">
          <a:xfrm>
            <a:off x="7429520" y="4214818"/>
            <a:ext cx="1571636" cy="228601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00034" y="4214818"/>
            <a:ext cx="68580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bg1"/>
                </a:solidFill>
              </a:rPr>
              <a:t>Фильм « Тихий Дон» 1957г. </a:t>
            </a:r>
            <a:r>
              <a:rPr lang="ru-RU" sz="1600" dirty="0" smtClean="0">
                <a:solidFill>
                  <a:schemeClr val="bg1"/>
                </a:solidFill>
              </a:rPr>
              <a:t>Экранизация одноименного романа советского писателя, лауреата Нобелевской премии Михаила Шолохова. Одно из выдающихся произведений российского кинематографа.</a:t>
            </a:r>
            <a:r>
              <a:rPr lang="ru-RU" sz="1600" dirty="0" smtClean="0">
                <a:solidFill>
                  <a:schemeClr val="bg1"/>
                </a:solidFill>
                <a:hlinkClick r:id="rId4"/>
              </a:rPr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Режиссер Сергей Герасимов. Актеры: Петр Глебов, </a:t>
            </a:r>
            <a:r>
              <a:rPr lang="ru-RU" sz="1600" dirty="0" err="1" smtClean="0">
                <a:solidFill>
                  <a:schemeClr val="bg1"/>
                </a:solidFill>
              </a:rPr>
              <a:t>Элина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Быстрицкая</a:t>
            </a:r>
            <a:r>
              <a:rPr lang="ru-RU" sz="1600" dirty="0" smtClean="0">
                <a:solidFill>
                  <a:schemeClr val="bg1"/>
                </a:solidFill>
              </a:rPr>
              <a:t>, Зинаида Кириенко и др. 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596" y="5572140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5"/>
              </a:rPr>
              <a:t>http://baskino.com/serial/4061-tihiy-don.html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214290"/>
            <a:ext cx="842968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Уважаемые читатели!</a:t>
            </a:r>
          </a:p>
          <a:p>
            <a:pPr algn="ctr"/>
            <a:r>
              <a:rPr lang="ru-RU" sz="36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Приятного вам прочтения книг и просмотра кинофильмов </a:t>
            </a:r>
            <a:endParaRPr lang="ru-RU" sz="3600" b="1" cap="none" spc="0" dirty="0">
              <a:ln w="12700">
                <a:solidFill>
                  <a:srgbClr val="FF0000"/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48" y="2143116"/>
            <a:ext cx="778674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Контактная информация: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347932 Ростовская область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г. Таганрог, ул. Мариупольское шоссе, 25/1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(8634)340-331</a:t>
            </a:r>
            <a:endParaRPr lang="en-US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F12@taglib.ru</a:t>
            </a:r>
            <a:endParaRPr lang="ru-RU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D:\Мои документы\Мои рисунки\A9D6U2QCAUY9ARGCA5TIM7ZCAVFMH8FCAGGZWQ0CAEFOVICCAUYRYFDCAOR3V93CATKM522CAVY62RNCAIEDVA0CAG1BYWNCA7IZBNJCADQHP2JCAQJ0IEDCAAUKUMECAGPU0LACA4PXS99CAJZH6F7CAHVSIA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3571876"/>
            <a:ext cx="285752" cy="285752"/>
          </a:xfrm>
          <a:prstGeom prst="rect">
            <a:avLst/>
          </a:prstGeom>
          <a:noFill/>
        </p:spPr>
      </p:pic>
      <p:pic>
        <p:nvPicPr>
          <p:cNvPr id="6" name="Picture 3" descr="D:\Мои документы\Мои рисунки\AH5SAQPCASD3NYECAU2IF05CABU75EMCAWS1PN3CA921YJMCAH0TTMFCAQN4BJ3CA86AIU0CAMZYJNLCATPUTTMCA74S9U2CAX0WKAOCASBR18PCATORCIWCA94V7BXCAWEI22ZCAPR48G3CA79R3AHCA9KAB70.jpg"/>
          <p:cNvPicPr>
            <a:picLocks noChangeAspect="1" noChangeArrowheads="1"/>
          </p:cNvPicPr>
          <p:nvPr/>
        </p:nvPicPr>
        <p:blipFill>
          <a:blip r:embed="rId3"/>
          <a:srcRect l="14286" t="14286" r="14286" b="14286"/>
          <a:stretch>
            <a:fillRect/>
          </a:stretch>
        </p:blipFill>
        <p:spPr bwMode="auto">
          <a:xfrm>
            <a:off x="3428992" y="3929066"/>
            <a:ext cx="357190" cy="35719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6000" y="5691157"/>
            <a:ext cx="457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Презентацию подготовила </a:t>
            </a:r>
            <a:r>
              <a:rPr lang="ru-RU" sz="1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Тюпова</a:t>
            </a:r>
            <a:r>
              <a:rPr lang="ru-RU" sz="1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Т.В.</a:t>
            </a:r>
          </a:p>
          <a:p>
            <a:pPr algn="ctr"/>
            <a:r>
              <a:rPr lang="ru-RU" sz="1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ведущий библиотекарь БИЦ - филиал № 12</a:t>
            </a:r>
            <a:endParaRPr lang="ru-RU" sz="1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552</TotalTime>
  <Words>577</Words>
  <Application>Microsoft Office PowerPoint</Application>
  <PresentationFormat>Экран (4:3)</PresentationFormat>
  <Paragraphs>111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library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User1</dc:creator>
  <cp:lastModifiedBy>User1</cp:lastModifiedBy>
  <cp:revision>60</cp:revision>
  <dcterms:created xsi:type="dcterms:W3CDTF">2014-09-02T12:19:04Z</dcterms:created>
  <dcterms:modified xsi:type="dcterms:W3CDTF">2014-09-08T11:12:35Z</dcterms:modified>
</cp:coreProperties>
</file>