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8" r:id="rId2"/>
    <p:sldId id="300" r:id="rId3"/>
    <p:sldId id="301" r:id="rId4"/>
    <p:sldId id="302" r:id="rId5"/>
    <p:sldId id="303" r:id="rId6"/>
    <p:sldId id="276" r:id="rId7"/>
    <p:sldId id="290" r:id="rId8"/>
    <p:sldId id="291" r:id="rId9"/>
    <p:sldId id="277" r:id="rId10"/>
    <p:sldId id="285" r:id="rId11"/>
    <p:sldId id="278" r:id="rId12"/>
    <p:sldId id="289" r:id="rId13"/>
    <p:sldId id="279" r:id="rId14"/>
    <p:sldId id="280" r:id="rId15"/>
    <p:sldId id="281" r:id="rId16"/>
    <p:sldId id="282" r:id="rId17"/>
    <p:sldId id="283" r:id="rId18"/>
    <p:sldId id="297" r:id="rId19"/>
    <p:sldId id="307" r:id="rId20"/>
    <p:sldId id="275" r:id="rId21"/>
    <p:sldId id="256" r:id="rId22"/>
    <p:sldId id="304" r:id="rId23"/>
    <p:sldId id="305" r:id="rId24"/>
    <p:sldId id="306" r:id="rId25"/>
    <p:sldId id="299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663300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071546"/>
            <a:ext cx="3143272" cy="3071834"/>
          </a:xfrm>
        </p:spPr>
        <p:txBody>
          <a:bodyPr/>
          <a:lstStyle>
            <a:lvl1pPr>
              <a:defRPr sz="4800" b="1" cap="none" spc="0">
                <a:ln w="1905"/>
                <a:solidFill>
                  <a:srgbClr val="9966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29256" y="1214422"/>
            <a:ext cx="2928958" cy="250033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99663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950E5-C95D-4CCC-8E38-767BEF8DA8A6}" type="datetimeFigureOut">
              <a:rPr lang="ru-RU"/>
              <a:pPr>
                <a:defRPr/>
              </a:pPr>
              <a:t>02.03.2015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25C55-4F3B-42E9-971F-F3BDE71B5E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8D330-AA2E-4005-8081-725F2EB96958}" type="datetimeFigureOut">
              <a:rPr lang="ru-RU"/>
              <a:pPr>
                <a:defRPr/>
              </a:pPr>
              <a:t>02.03.2015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C7FDF-D733-42B5-8E0B-BCA8DA6C62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7813B-BF71-417D-A9AE-7C900F7C91A8}" type="datetimeFigureOut">
              <a:rPr lang="ru-RU"/>
              <a:pPr>
                <a:defRPr/>
              </a:pPr>
              <a:t>02.03.2015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E7A32-9F70-4616-B888-482B8A82C7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47185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14942" y="1600200"/>
            <a:ext cx="347185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AB645-CF01-416F-AE5B-8B7AB3650E6D}" type="datetimeFigureOut">
              <a:rPr lang="ru-RU"/>
              <a:pPr>
                <a:defRPr/>
              </a:pPr>
              <a:t>02.03.2015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E50DD-9153-43FA-815A-742EC3BB52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4BB6D-572E-417E-8B6E-15A58726330E}" type="datetimeFigureOut">
              <a:rPr lang="ru-RU"/>
              <a:pPr>
                <a:defRPr/>
              </a:pPr>
              <a:t>02.03.2015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ABA18-BA20-4F0F-838F-22845CDF87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542F2-61B1-4A6F-B08C-F82FFA5424BD}" type="datetimeFigureOut">
              <a:rPr lang="ru-RU"/>
              <a:pPr>
                <a:defRPr/>
              </a:pPr>
              <a:t>02.03.2015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242C8-8008-469A-A44C-6DFAAF453E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D3264-E116-4D26-9744-60DA397872F8}" type="datetimeFigureOut">
              <a:rPr lang="ru-RU"/>
              <a:pPr>
                <a:defRPr/>
              </a:pPr>
              <a:t>02.03.2015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01626-8E6F-499C-961C-D301FE771C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7DD1B-41AC-4EE9-B01C-9ED7BD000ADE}" type="datetimeFigureOut">
              <a:rPr lang="ru-RU"/>
              <a:pPr>
                <a:defRPr/>
              </a:pPr>
              <a:t>02.03.2015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CE030-B4B4-4899-A39B-DB381B1B1A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AEE38-C0CF-4327-A0AA-C8CEC2702D8D}" type="datetimeFigureOut">
              <a:rPr lang="ru-RU"/>
              <a:pPr>
                <a:defRPr/>
              </a:pPr>
              <a:t>02.03.2015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B89E2-9F5C-4BF5-85C3-3A0F1056A3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C670D-8DE3-46EC-81F4-9FA48D95EF65}" type="datetimeFigureOut">
              <a:rPr lang="ru-RU"/>
              <a:pPr>
                <a:defRPr/>
              </a:pPr>
              <a:t>02.03.2015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8E225-58F9-480F-825B-CA2EE537AC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D4543-59DC-4DB3-9492-AE9845FC7DD0}" type="datetimeFigureOut">
              <a:rPr lang="ru-RU"/>
              <a:pPr>
                <a:defRPr/>
              </a:pPr>
              <a:t>02.03.2015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41FA2-988E-4C34-9CD8-68035E308D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alphaModFix amt="97000"/>
            <a:lum/>
          </a:blip>
          <a:srcRect/>
          <a:stretch>
            <a:fillRect l="-1000" r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500063" y="428625"/>
            <a:ext cx="3543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00063" y="1785938"/>
            <a:ext cx="3471862" cy="426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4FFEF3C-7C74-45D0-B547-82B524F3D669}" type="datetimeFigureOut">
              <a:rPr lang="ru-RU"/>
              <a:pPr>
                <a:defRPr/>
              </a:pPr>
              <a:t>02.03.2015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4DFF6B4-C516-427D-B25C-354E9B9BE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>
    <p:wedg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4211960" y="5085184"/>
            <a:ext cx="456007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ЭЛЕКТРОННАЯ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ВЫСТАВКА</a:t>
            </a:r>
          </a:p>
        </p:txBody>
      </p:sp>
      <p:grpSp>
        <p:nvGrpSpPr>
          <p:cNvPr id="2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7" name="TextBox 6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3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9" name="Горизонтальный свиток 8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8674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4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611560" y="1916832"/>
            <a:ext cx="7848872" cy="175432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«Русский язык – к мудрости ступенька…»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95536" y="332656"/>
            <a:ext cx="8568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МУНИЦИПАЛЬНОЕ БЮДЖЕТНОЕ УЧРЕЖДЕНИЕ КУЛЬТУРЫ</a:t>
            </a:r>
          </a:p>
          <a:p>
            <a:pPr algn="ctr"/>
            <a:r>
              <a:rPr lang="ru-RU" sz="2400" b="1" dirty="0" smtClean="0"/>
              <a:t>ЦЕНТРАЛИЗОВАННАЯ БИБЛИОТЕЧНАЯ СИСТЕМА Г. ТАГАНРОГА</a:t>
            </a:r>
          </a:p>
          <a:p>
            <a:pPr algn="ctr"/>
            <a:r>
              <a:rPr lang="ru-RU" sz="2400" b="1" dirty="0" smtClean="0"/>
              <a:t>БИБЛИОТЕЧНО-ИНФОРМАЦИОННЫЙ ЦЕНТР </a:t>
            </a:r>
          </a:p>
          <a:p>
            <a:pPr algn="ctr"/>
            <a:r>
              <a:rPr lang="ru-RU" sz="2400" b="1" dirty="0" smtClean="0"/>
              <a:t>ФИЛИАЛ №11</a:t>
            </a:r>
            <a:endParaRPr lang="ru-RU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283968" y="3717032"/>
            <a:ext cx="439248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21 февраля - </a:t>
            </a:r>
            <a:r>
              <a:rPr lang="ru-RU" sz="2800" b="1" i="0" dirty="0" smtClean="0"/>
              <a:t>Международный день родного языка.</a:t>
            </a:r>
          </a:p>
          <a:p>
            <a:endParaRPr lang="ru-RU" dirty="0"/>
          </a:p>
        </p:txBody>
      </p:sp>
      <p:pic>
        <p:nvPicPr>
          <p:cNvPr id="30722" name="Picture 2" descr="http://slavyane.md/uploads/posts/2012-02/1329822919_422700_352625678105276_127803987254114_1088636_758810899_n.jpg"/>
          <p:cNvPicPr>
            <a:picLocks noChangeAspect="1" noChangeArrowheads="1"/>
          </p:cNvPicPr>
          <p:nvPr/>
        </p:nvPicPr>
        <p:blipFill>
          <a:blip r:embed="rId3" cstate="print"/>
          <a:srcRect t="19697"/>
          <a:stretch>
            <a:fillRect/>
          </a:stretch>
        </p:blipFill>
        <p:spPr bwMode="auto">
          <a:xfrm>
            <a:off x="611560" y="3761553"/>
            <a:ext cx="3103184" cy="287532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276872"/>
            <a:ext cx="5141913" cy="374441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Monotype Corsiva" pitchFamily="66" charset="0"/>
              </a:rPr>
              <a:t>Он был учрежден в 1999 году решением 30-й сессии Генеральной конференции ЮНЕСКО.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Празднуется с 2000 года.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6386" name="Picture 2" descr="F:\Downloads\25_kadr_yazik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2132856"/>
            <a:ext cx="3702050" cy="3902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Номер слайда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C9880E-5B8D-46CE-8F64-9AB2175DA65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3528" y="332656"/>
            <a:ext cx="84969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Международный день родного языка отмечается ежегодно </a:t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 февраля.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7" name="TextBox 6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8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9" name="Горизонтальный свиток 8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1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44824"/>
            <a:ext cx="4896544" cy="542525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100" dirty="0" smtClean="0">
                <a:latin typeface="Monotype Corsiva" pitchFamily="66" charset="0"/>
              </a:rPr>
              <a:t>В Международный день родного языка все языки признаются равными, поскольку каждый из них уникальным образом отвечает предназначению человека и каждый представляет живое наследие, которое нам следует оберегать.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7410" name="Picture 2" descr="F:\Downloads\book_Aposto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492896"/>
            <a:ext cx="3813175" cy="301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5" name="TextBox 4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6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7" name="Горизонтальный свиток 6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9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700808"/>
            <a:ext cx="4896544" cy="482453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700" dirty="0" smtClean="0">
                <a:latin typeface="Monotype Corsiva" pitchFamily="66" charset="0"/>
              </a:rPr>
              <a:t>Ведь уважение и признание всех языков является одним из основных условий сохранения мира на планете. Все языки по-своему самобытны. Они имеют те слова, выражения и обороты, которые в точности отражают обычаи и менталитет народа. Как и наши имена, родной язык мы познаем и обретаем в глубоком детстве из уст матери. Он формирует наше восприятие жизни и сознание, пропитывает национальной культурой и обычаями</a:t>
            </a:r>
            <a:r>
              <a:rPr lang="ru-RU" sz="2800" dirty="0" smtClean="0">
                <a:latin typeface="Monotype Corsiva" pitchFamily="66" charset="0"/>
              </a:rPr>
              <a:t>. </a:t>
            </a:r>
            <a:endParaRPr lang="ru-RU" sz="3200" dirty="0">
              <a:latin typeface="Monotype Corsiva" pitchFamily="66" charset="0"/>
            </a:endParaRPr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E7F6DF-BC6A-402F-B3F7-D6C48C221F2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  <p:pic>
        <p:nvPicPr>
          <p:cNvPr id="1026" name="Picture 2" descr="D:\Документы\Документы\ФОТО 2014\Фонд книжный\20141126_1208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2204864"/>
            <a:ext cx="3888432" cy="3672408"/>
          </a:xfrm>
          <a:prstGeom prst="rect">
            <a:avLst/>
          </a:prstGeom>
          <a:noFill/>
        </p:spPr>
      </p:pic>
      <p:grpSp>
        <p:nvGrpSpPr>
          <p:cNvPr id="5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6" name="TextBox 5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7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8" name="Горизонтальный свиток 7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9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0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/>
          </p:cNvSpPr>
          <p:nvPr>
            <p:ph type="body" idx="1"/>
          </p:nvPr>
        </p:nvSpPr>
        <p:spPr>
          <a:xfrm>
            <a:off x="251520" y="1951038"/>
            <a:ext cx="8507288" cy="4906962"/>
          </a:xfrm>
        </p:spPr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Родной язык!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Он с детства мне знаком,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 На нем впервые я сказала «мама»,                                 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На нем клялась я в верности упрямой,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 каждый вздох понятен мне на нем.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  Родной язык!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Он дорог мне, он мой,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На нем ветра в предгорьях свищут,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На нем впервые довелось услышать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Мне лепет птиц зеленою весной…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 i="1" dirty="0" smtClean="0"/>
              <a:t>                                           </a:t>
            </a:r>
            <a:r>
              <a:rPr lang="ru-RU" sz="2800" i="1" dirty="0" err="1" smtClean="0"/>
              <a:t>Г.Зумакулова</a:t>
            </a:r>
            <a:endParaRPr lang="ru-R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>
              <a:lnSpc>
                <a:spcPct val="80000"/>
              </a:lnSpc>
            </a:pPr>
            <a:endParaRPr lang="ru-RU" sz="2800" dirty="0" smtClean="0"/>
          </a:p>
        </p:txBody>
      </p:sp>
      <p:pic>
        <p:nvPicPr>
          <p:cNvPr id="1026" name="Picture 2" descr="http://ped-kopilka.ru/images/4(420).jpg"/>
          <p:cNvPicPr>
            <a:picLocks noChangeAspect="1" noChangeArrowheads="1"/>
          </p:cNvPicPr>
          <p:nvPr/>
        </p:nvPicPr>
        <p:blipFill>
          <a:blip r:embed="rId2" cstate="print"/>
          <a:srcRect l="17719" t="22712" r="20857" b="4285"/>
          <a:stretch>
            <a:fillRect/>
          </a:stretch>
        </p:blipFill>
        <p:spPr bwMode="auto">
          <a:xfrm>
            <a:off x="5724128" y="2564904"/>
            <a:ext cx="3078742" cy="2664296"/>
          </a:xfrm>
          <a:prstGeom prst="rect">
            <a:avLst/>
          </a:prstGeom>
          <a:noFill/>
        </p:spPr>
      </p:pic>
      <p:grpSp>
        <p:nvGrpSpPr>
          <p:cNvPr id="4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5" name="TextBox 4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6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7" name="Горизонтальный свиток 6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9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51920" y="2420888"/>
            <a:ext cx="48965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_AlgeriusCaps" pitchFamily="82" charset="-52"/>
              </a:rPr>
              <a:t>Истоки славянской письменности возвращают нас к Святым равноапостольным братьям Кириллу и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_AlgeriusCaps" pitchFamily="82" charset="-52"/>
              </a:rPr>
              <a:t>Мефодию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_AlgeriusCaps" pitchFamily="82" charset="-52"/>
              </a:rPr>
              <a:t>, которые принесли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_AlgeriusCaps" pitchFamily="82" charset="-52"/>
              </a:rPr>
              <a:t>на славянскую землю письменность, тем самым приобщили многомиллионные славянские народы к мировой цивилизации,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_AlgeriusCaps" pitchFamily="82" charset="-52"/>
              </a:rPr>
              <a:t>мировой культуре.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4" descr="Кир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288"/>
          <a:stretch>
            <a:fillRect/>
          </a:stretch>
        </p:blipFill>
        <p:spPr>
          <a:xfrm>
            <a:off x="467544" y="2276872"/>
            <a:ext cx="3158638" cy="4268787"/>
          </a:xfrm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16632"/>
            <a:ext cx="2021924" cy="2332965"/>
          </a:xfrm>
          <a:prstGeom prst="rect">
            <a:avLst/>
          </a:prstGeom>
          <a:noFill/>
          <a:ln w="57150" cmpd="thinThick">
            <a:solidFill>
              <a:srgbClr val="FF9900"/>
            </a:solidFill>
            <a:miter lim="800000"/>
            <a:headEnd/>
            <a:tailEnd/>
          </a:ln>
        </p:spPr>
      </p:pic>
      <p:grpSp>
        <p:nvGrpSpPr>
          <p:cNvPr id="6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8" name="TextBox 7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9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10" name="Горизонтальный свиток 9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2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548680"/>
            <a:ext cx="5616624" cy="1382985"/>
          </a:xfrm>
        </p:spPr>
        <p:txBody>
          <a:bodyPr/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Учить без азбуки и без книг все равно, что писать беседу на воде.</a:t>
            </a:r>
            <a:b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Св.Кирилл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35896" y="3789040"/>
            <a:ext cx="52565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помощью брата </a:t>
            </a:r>
            <a:r>
              <a:rPr lang="ru-RU" sz="2000" b="1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Мефодия</a:t>
            </a:r>
            <a:r>
              <a:rPr lang="ru-RU" sz="20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Кирилл  за 6 месяцев составил славянскую азбуку (т.н. глаголицу)  и перевел на славянский язык книги, без которых не могло совершаться Богослужение: Евангелие </a:t>
            </a:r>
            <a:r>
              <a:rPr lang="ru-RU" sz="2000" b="1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Апракос</a:t>
            </a:r>
            <a:r>
              <a:rPr lang="ru-RU" sz="20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Апостол, Псалтирь и избранные службы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2204864"/>
            <a:ext cx="50405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Кирилл ( род. в 827 г. , до принятия монашества – Константин) и </a:t>
            </a: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Мефодий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( род. в 815 г., мирское имя неизвестно) родились в семье  византийского военачальника                  из г. Фессалоники   ( Греция)</a:t>
            </a:r>
            <a:endParaRPr lang="ru-RU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Содержимое 3" descr="polo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0043" t="13658" r="24731" b="15891"/>
          <a:stretch>
            <a:fillRect/>
          </a:stretch>
        </p:blipFill>
        <p:spPr bwMode="auto">
          <a:xfrm>
            <a:off x="683568" y="2276872"/>
            <a:ext cx="2592288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7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9" name="TextBox 8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10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11" name="Горизонтальный свиток 10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2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3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51920" y="3717032"/>
            <a:ext cx="51480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же кто из учителей ваших дерзновенно начнет соблазнять вас, порицая книги на языке вашем, да будет отлучен пока не исправится. Такие люди суть волки, а не овцы…</a:t>
            </a:r>
          </a:p>
          <a:p>
            <a:pPr algn="r"/>
            <a:r>
              <a:rPr lang="ru-RU" sz="20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Андриан  </a:t>
            </a:r>
            <a:r>
              <a:rPr lang="en-US" sz="20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endParaRPr lang="ru-RU" sz="2000" b="1" dirty="0" smtClean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b="1" dirty="0" smtClean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2060848"/>
            <a:ext cx="46805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 868 г. Папа Римский Андриан </a:t>
            </a:r>
            <a:r>
              <a:rPr lang="en-US" sz="20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sz="20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освятил переведенные братьями богослужебные книги, благословив проведение литургии на славянском языке</a:t>
            </a:r>
            <a:endParaRPr lang="ru-RU" sz="20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Содержимое 6" descr="http://www.rosinka.vrn.ru/ru_yaz/images/kir_mif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132856"/>
            <a:ext cx="2952328" cy="4356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8" name="TextBox 7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9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10" name="Горизонтальный свиток 9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2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6E2A9F0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1520" y="2420888"/>
            <a:ext cx="3384376" cy="37349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635896" y="1988840"/>
            <a:ext cx="525658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Перед нами древняя славянская азбука, предшествующая, как предполагает большинство ученых-филологов, кириллице и названная </a:t>
            </a:r>
            <a:r>
              <a:rPr lang="ru-RU" sz="22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глаголицей.</a:t>
            </a:r>
          </a:p>
          <a:p>
            <a:pPr algn="ctr"/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ru-RU" sz="22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Глаголица</a:t>
            </a:r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почти полностью совпадает с кириллицей по алфавитному составу, по расположению, звуковому значению и названиям букв, но сильно отличается затейливостью их написания.</a:t>
            </a:r>
            <a:endParaRPr lang="ru-RU" sz="2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92080" y="1268760"/>
            <a:ext cx="20168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Глаголица</a:t>
            </a:r>
            <a:endParaRPr lang="ru-RU" sz="3200" dirty="0">
              <a:latin typeface="+mj-lt"/>
            </a:endParaRPr>
          </a:p>
        </p:txBody>
      </p:sp>
      <p:grpSp>
        <p:nvGrpSpPr>
          <p:cNvPr id="7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8" name="TextBox 7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9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10" name="Горизонтальный свиток 9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2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00" y="214290"/>
            <a:ext cx="74295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Славянские азбуки:  кириллица и глаголица</a:t>
            </a:r>
            <a:endParaRPr lang="ru-RU" sz="2000" b="1" dirty="0"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1340768"/>
            <a:ext cx="20168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Глаголица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580112" y="1340768"/>
            <a:ext cx="21557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Кириллица</a:t>
            </a:r>
            <a:endParaRPr lang="ru-RU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2132856"/>
            <a:ext cx="30003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Кирилл и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Мефодий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"переложили" звуки славянского языка на пергамент с помощью глаголицы.</a:t>
            </a:r>
          </a:p>
          <a:p>
            <a:pPr algn="ctr">
              <a:buFont typeface="Arial" charset="0"/>
              <a:buNone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Начертания букв не сохранились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076056" y="2204864"/>
            <a:ext cx="33123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893 г. появилась кириллица, которая со временем вытеснила глаголицу во всех славянских странах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2" descr="book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4437112"/>
            <a:ext cx="2016224" cy="2129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5" descr="C:\Documents and Settings\User\Рабочий стол\Создание шаблона презентации\Inkwells\Inkwell 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4725144"/>
            <a:ext cx="167798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15" name="TextBox 14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16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17" name="Горизонтальный свиток 16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8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9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620688"/>
            <a:ext cx="3543300" cy="1143000"/>
          </a:xfrm>
        </p:spPr>
        <p:txBody>
          <a:bodyPr/>
          <a:lstStyle/>
          <a:p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Albionic" pitchFamily="34" charset="-52"/>
              </a:rPr>
              <a:t>Кириллица</a:t>
            </a:r>
            <a:endParaRPr lang="ru-RU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07904" y="2060848"/>
            <a:ext cx="44644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 –XI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веках эта азбука включала 43 буквы,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из которых 25 были заимствованы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из византийского письма – устава, а 18 появились впервые, чтобы передать звуки, имеющиеся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 славянском языке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 отсутствующие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 греческом.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525" t="11261" r="54095" b="5379"/>
          <a:stretch>
            <a:fillRect/>
          </a:stretch>
        </p:blipFill>
        <p:spPr>
          <a:xfrm>
            <a:off x="611560" y="2132856"/>
            <a:ext cx="2928957" cy="4346462"/>
          </a:xfrm>
          <a:noFill/>
          <a:ln w="38100" cmpd="dbl">
            <a:solidFill>
              <a:srgbClr val="000000"/>
            </a:solidFill>
          </a:ln>
        </p:spPr>
      </p:pic>
      <p:grpSp>
        <p:nvGrpSpPr>
          <p:cNvPr id="6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7" name="TextBox 6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8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9" name="Горизонтальный свиток 8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1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02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132856"/>
            <a:ext cx="4680520" cy="4214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004048" y="2492896"/>
            <a:ext cx="39604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ru-RU" sz="3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Древнейшая книга на Руси, написанная кириллицей, - Остромирово Евангелие</a:t>
            </a:r>
          </a:p>
          <a:p>
            <a:pPr algn="ctr">
              <a:buFont typeface="Arial" charset="0"/>
              <a:buNone/>
            </a:pPr>
            <a:r>
              <a:rPr lang="ru-RU" sz="3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- 1057 года</a:t>
            </a:r>
          </a:p>
        </p:txBody>
      </p:sp>
      <p:grpSp>
        <p:nvGrpSpPr>
          <p:cNvPr id="6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7" name="TextBox 6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8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9" name="Горизонтальный свиток 8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1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816354" cy="782960"/>
          </a:xfrm>
        </p:spPr>
        <p:txBody>
          <a:bodyPr/>
          <a:lstStyle/>
          <a:p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Загадки старого русского алфавита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32856"/>
            <a:ext cx="1728192" cy="164421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339752" y="2564904"/>
            <a:ext cx="17859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«Б» – Буки – переводится</a:t>
            </a:r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как «Буква»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293096"/>
            <a:ext cx="1715071" cy="17859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267744" y="4725144"/>
            <a:ext cx="18405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«В» – Веди, означает «Знание»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276872"/>
            <a:ext cx="1785937" cy="16430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5000628" y="4000504"/>
            <a:ext cx="37147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«О» – Он –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означает и просто местоимение «он», и , по мнению ученых, иносказательно означает Бога: «Им свет стоит» и т.д.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grpSp>
        <p:nvGrpSpPr>
          <p:cNvPr id="10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11" name="TextBox 10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12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13" name="Горизонтальный свиток 12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4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5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5FADA4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060848"/>
            <a:ext cx="3600400" cy="3736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132856"/>
            <a:ext cx="1500198" cy="17860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000232" y="2071678"/>
            <a:ext cx="17859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«И» исполняет функцию союза. </a:t>
            </a:r>
            <a:endParaRPr lang="ru-RU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pic>
        <p:nvPicPr>
          <p:cNvPr id="7" name="Содержимое 3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4149080"/>
            <a:ext cx="1643074" cy="207170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251520" y="4221088"/>
            <a:ext cx="22859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«Т» – Твердо – обозначает: твердь, крепкий, нерушимый, стойкий, уверенный, верный, прочный.</a:t>
            </a:r>
            <a:endParaRPr lang="ru-RU" sz="16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grpSp>
        <p:nvGrpSpPr>
          <p:cNvPr id="9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10" name="TextBox 9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11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12" name="Горизонтальный свиток 11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4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984" y="2025908"/>
            <a:ext cx="46085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Интересен способ запоминания алфавита. </a:t>
            </a:r>
          </a:p>
          <a:p>
            <a:pPr algn="ctr"/>
            <a:r>
              <a:rPr lang="ru-RU" sz="1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Он напоминает схему, которой мы пользуемся, чтобы выучить последовательность расположения цветов радуги.</a:t>
            </a:r>
          </a:p>
          <a:p>
            <a:pPr algn="ctr"/>
            <a:r>
              <a:rPr lang="ru-RU" sz="1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Итак, первые 14 букв кириллицы: аз, буки, веди, глаголь, добро, есть, живете, зело, земля, и, </a:t>
            </a:r>
            <a:r>
              <a:rPr lang="ru-RU" sz="1600" b="1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како</a:t>
            </a:r>
            <a:r>
              <a:rPr lang="ru-RU" sz="1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люди, мыслите. Если их повторить вслух, то мы прочитаем то, что было написано 1139 лет назад Кириллом: </a:t>
            </a:r>
          </a:p>
          <a:p>
            <a:pPr algn="ctr"/>
            <a:r>
              <a:rPr lang="ru-RU" sz="1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«Я буквы знаю (,) говорю(:) «Хорошо есть (знание) жизни, обильной земли и (того) как люди мыслят».</a:t>
            </a:r>
          </a:p>
          <a:p>
            <a:pPr algn="ctr"/>
            <a:r>
              <a:rPr lang="ru-RU" sz="1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Фраза утверждает очень простую истину: хорошо знать азбуку, ибо она позволяет ведать и жизнь, и землю, и то, как люди мыслят.</a:t>
            </a:r>
            <a:endParaRPr lang="ru-RU" sz="1600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Picture 4" descr="6DD4DFE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2132856"/>
            <a:ext cx="3960439" cy="4418895"/>
          </a:xfrm>
          <a:noFill/>
        </p:spPr>
      </p:pic>
      <p:grpSp>
        <p:nvGrpSpPr>
          <p:cNvPr id="6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7" name="TextBox 6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8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9" name="Горизонтальный свиток 8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1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2" y="428625"/>
            <a:ext cx="4071937" cy="1143000"/>
          </a:xfrm>
        </p:spPr>
        <p:txBody>
          <a:bodyPr/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Правка алфавита Петром </a:t>
            </a:r>
            <a:r>
              <a:rPr lang="en-US" sz="32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I</a:t>
            </a:r>
            <a:endParaRPr lang="ru-RU" sz="3200" b="1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4" name="Picture 30" descr="петр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2"/>
            <a:ext cx="3318175" cy="42687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" name="Picture 32" descr="petr1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14290"/>
            <a:ext cx="1857375" cy="2143125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779912" y="2357430"/>
            <a:ext cx="525658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протяжении 1000 лет кириллица несколько раз видоизменялась.</a:t>
            </a:r>
          </a:p>
          <a:p>
            <a:pPr algn="ctr"/>
            <a:r>
              <a:rPr lang="ru-RU" sz="2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России этот алфавит прошел через шесть реформ, важнейшими из которых были реформы Петра </a:t>
            </a:r>
            <a:r>
              <a:rPr lang="en-US" sz="2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</a:t>
            </a:r>
            <a:r>
              <a:rPr lang="ru-RU" sz="2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</a:p>
          <a:p>
            <a:pPr algn="ctr"/>
            <a:r>
              <a:rPr lang="ru-RU" sz="2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Он упростил азбуку. Петр</a:t>
            </a:r>
            <a:r>
              <a:rPr lang="en-US" sz="2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I</a:t>
            </a:r>
            <a:r>
              <a:rPr lang="ru-RU" sz="2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оставил старое написание букв в церковных книгах, а в книгах и документах ввел гражданский шрифт, близкий к современному и состоявший из 36 букв.</a:t>
            </a:r>
            <a:endParaRPr lang="ru-RU" sz="22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7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8" name="TextBox 7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9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10" name="Горизонтальный свиток 9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2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404664"/>
            <a:ext cx="74888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1917 году из русского алфавита были исключены четыре буквы, таким образом, оставлены только 33.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2060848"/>
            <a:ext cx="41764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современном русском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алфавите нет букв: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«ЗЕЛО»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 десятеричное»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«УК»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«ОМЕГА»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«ОТ»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«ЯТЬ»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«ЮС МАЛЫЙ»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«ЮС БОЛЬШОЙ»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«КСИ»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«ПСИ»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«ФИТА»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«ИЖИЦА».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«ЕР» и «ЕРЬ»выполняют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роль твердого и мягкого знаков.</a:t>
            </a:r>
            <a:endParaRPr lang="ru-RU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4" name="Picture 6" descr="http://energodar.net/vedy/img/az_bogi/all_b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132856"/>
            <a:ext cx="3805920" cy="3600400"/>
          </a:xfrm>
          <a:prstGeom prst="rect">
            <a:avLst/>
          </a:prstGeom>
          <a:noFill/>
        </p:spPr>
      </p:pic>
      <p:grpSp>
        <p:nvGrpSpPr>
          <p:cNvPr id="6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7" name="TextBox 6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8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9" name="Горизонтальный свиток 8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1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21901" y="908720"/>
            <a:ext cx="50834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SimplerBrk" pitchFamily="82" charset="-52"/>
              </a:rPr>
              <a:t>«САМЫЕ, САМЫЕ, САМЫЕ»...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SimplerBrk" pitchFamily="82" charset="-52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2132856"/>
          <a:ext cx="8784976" cy="4464495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123036"/>
                <a:gridCol w="6661940"/>
              </a:tblGrid>
              <a:tr h="7996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/>
                        <a:t>Первая рукописная книга на Руси </a:t>
                      </a:r>
                    </a:p>
                    <a:p>
                      <a:pPr algn="l"/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/>
                        <a:t> </a:t>
                      </a:r>
                      <a:r>
                        <a:rPr lang="ru-RU" sz="1400" b="1" kern="1200" dirty="0" smtClean="0"/>
                        <a:t>Остромирово Евангелие </a:t>
                      </a:r>
                      <a:r>
                        <a:rPr lang="ru-RU" sz="1400" b="0" kern="1200" dirty="0" smtClean="0"/>
                        <a:t>(XI в.). В 1056-1057 гг. мастер книжного дела писец Григорий переписал Евангелие для Новгородского посадника Остромира. Сейчас книга хранится в Санкт-Петербурге.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</a:tr>
              <a:tr h="7996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/>
                        <a:t>Самая первая книга, напечатанная механическим способом 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kern="1200" dirty="0" smtClean="0"/>
                        <a:t>Библия И. </a:t>
                      </a:r>
                      <a:r>
                        <a:rPr lang="ru-RU" sz="1400" b="1" kern="1200" dirty="0" err="1" smtClean="0"/>
                        <a:t>Гутенберга</a:t>
                      </a:r>
                      <a:r>
                        <a:rPr lang="ru-RU" sz="1400" b="1" kern="1200" dirty="0" smtClean="0"/>
                        <a:t> </a:t>
                      </a:r>
                      <a:r>
                        <a:rPr lang="ru-RU" sz="1400" b="0" kern="1200" dirty="0" smtClean="0"/>
                        <a:t>(42 строки) изданная в 1452-1455 гг.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</a:tr>
              <a:tr h="10328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/>
                        <a:t>Самая первая русская печатная книга -</a:t>
                      </a:r>
                    </a:p>
                    <a:p>
                      <a:pPr algn="l"/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kern="1200" dirty="0" smtClean="0"/>
                        <a:t>"Апостол" Ивана Федорова </a:t>
                      </a:r>
                      <a:r>
                        <a:rPr lang="ru-RU" sz="1400" b="0" kern="1200" dirty="0" smtClean="0"/>
                        <a:t>(1564 г.). В так называемой "Анонимной" типографии в Москве вместе с П.Г. </a:t>
                      </a:r>
                      <a:r>
                        <a:rPr lang="ru-RU" sz="1400" b="0" kern="1200" dirty="0" err="1" smtClean="0"/>
                        <a:t>Мстиславцем</a:t>
                      </a:r>
                      <a:r>
                        <a:rPr lang="ru-RU" sz="1400" b="0" kern="1200" dirty="0" smtClean="0"/>
                        <a:t> он напечатал первую точно датированную русскую печатную книгу, предварительно проведя большую текстологическую и редакторскую работу. Книга прекрасно оформлена, обильно орнаментирована.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</a:tr>
              <a:tr h="12660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/>
                        <a:t>Первая рукописная газета на Руси </a:t>
                      </a:r>
                    </a:p>
                    <a:p>
                      <a:pPr algn="l"/>
                      <a:endParaRPr lang="ru-RU" sz="14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/>
                        <a:t>"Куранты», </a:t>
                      </a:r>
                      <a:r>
                        <a:rPr lang="ru-RU" sz="1400" b="0" kern="1200" dirty="0" smtClean="0"/>
                        <a:t>начала выходить в 1621 г. по распоряжению царя Михаила Федоровича. Содержание газеты считалось государственной тайной, поскольку в ней приводились выдержки из иностранных газет о различных событиях в Европе. "Куранты" читали только царь и его ближайшее окружение. Газета выпускалась в одном экземпляре.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</a:tr>
              <a:tr h="5663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ru-RU" sz="1400" b="0" dirty="0" smtClean="0"/>
                        <a:t>Самая первая библиотека на Руси</a:t>
                      </a:r>
                      <a:endParaRPr lang="ru-RU" sz="1400" b="0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ru-RU" sz="1400" b="0" dirty="0" smtClean="0"/>
                        <a:t>Была создана Ярославом Мудрым в Киеве в Софийском</a:t>
                      </a:r>
                    </a:p>
                    <a:p>
                      <a:pPr algn="l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ru-RU" sz="1400" b="0" dirty="0" smtClean="0"/>
                        <a:t> соборе </a:t>
                      </a:r>
                      <a:r>
                        <a:rPr lang="ru-RU" sz="1400" b="1" dirty="0" smtClean="0"/>
                        <a:t>в 1037 г</a:t>
                      </a:r>
                      <a:r>
                        <a:rPr lang="ru-RU" sz="1400" b="0" dirty="0" smtClean="0"/>
                        <a:t>.</a:t>
                      </a:r>
                      <a:endParaRPr lang="ru-RU" sz="1400" b="0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7" name="TextBox 6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8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9" name="Горизонтальный свиток 8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1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2" y="428625"/>
            <a:ext cx="6880249" cy="1143000"/>
          </a:xfrm>
        </p:spPr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Советуем почитать!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www.entaho.ru/xml_my_shop_new/img/2830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83326">
            <a:off x="287005" y="2148483"/>
            <a:ext cx="1563208" cy="187292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835696" y="2204864"/>
            <a:ext cx="3384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0" dirty="0" smtClean="0"/>
              <a:t>Язык и речь // Пословицы и поговорки. - Минск. : </a:t>
            </a:r>
            <a:r>
              <a:rPr lang="ru-RU" sz="1400" i="0" dirty="0" err="1" smtClean="0"/>
              <a:t>Харвест</a:t>
            </a:r>
            <a:r>
              <a:rPr lang="ru-RU" sz="1400" i="0" dirty="0" smtClean="0"/>
              <a:t>, 2005. – С. 84-86</a:t>
            </a:r>
          </a:p>
        </p:txBody>
      </p:sp>
      <p:pic>
        <p:nvPicPr>
          <p:cNvPr id="2052" name="Picture 4" descr="http://static.ozone.ru/multimedia/books_covers/10019196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30189">
            <a:off x="589615" y="4199003"/>
            <a:ext cx="1387337" cy="201708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051720" y="4077072"/>
            <a:ext cx="38061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0" dirty="0" smtClean="0"/>
              <a:t>Ботвинник, М. Б.</a:t>
            </a:r>
          </a:p>
          <a:p>
            <a:r>
              <a:rPr lang="ru-RU" sz="1400" i="0" dirty="0" smtClean="0"/>
              <a:t>   Откуда есть пошел букварь / М. Ботвинник. - Минск : </a:t>
            </a:r>
            <a:r>
              <a:rPr lang="ru-RU" sz="1400" i="0" dirty="0" err="1" smtClean="0"/>
              <a:t>Вышэйшая</a:t>
            </a:r>
            <a:r>
              <a:rPr lang="ru-RU" sz="1400" i="0" dirty="0" smtClean="0"/>
              <a:t> школа, 1983. - 192 с.</a:t>
            </a:r>
            <a:endParaRPr lang="ru-RU" sz="1400" i="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91880" y="2852936"/>
            <a:ext cx="35283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0" dirty="0" smtClean="0"/>
              <a:t>Колесов, В. В.</a:t>
            </a:r>
          </a:p>
          <a:p>
            <a:r>
              <a:rPr lang="ru-RU" sz="1400" i="0" dirty="0" smtClean="0"/>
              <a:t>   Гордый наш язык... / В. В. Колесов. – СПб. : </a:t>
            </a:r>
            <a:r>
              <a:rPr lang="ru-RU" sz="1400" i="0" dirty="0" err="1" smtClean="0"/>
              <a:t>Авилон</a:t>
            </a:r>
            <a:r>
              <a:rPr lang="ru-RU" sz="1400" i="0" dirty="0" smtClean="0"/>
              <a:t> : Азбука-классика, 2007. - 223 с.</a:t>
            </a:r>
            <a:endParaRPr lang="ru-RU" sz="1400" i="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14546" y="5157192"/>
            <a:ext cx="41576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0" dirty="0" smtClean="0"/>
              <a:t>Колесов, В. В.</a:t>
            </a:r>
          </a:p>
          <a:p>
            <a:r>
              <a:rPr lang="ru-RU" sz="1400" i="0" dirty="0" smtClean="0"/>
              <a:t>   История русского языка в рассказах / </a:t>
            </a:r>
            <a:endParaRPr lang="ru-RU" sz="1400" i="0" dirty="0" smtClean="0"/>
          </a:p>
          <a:p>
            <a:r>
              <a:rPr lang="ru-RU" sz="1400" i="0" dirty="0" smtClean="0"/>
              <a:t>В.  В. Колесов</a:t>
            </a:r>
            <a:r>
              <a:rPr lang="ru-RU" sz="1400" i="0" dirty="0" smtClean="0"/>
              <a:t>. – СПб. : </a:t>
            </a:r>
            <a:r>
              <a:rPr lang="ru-RU" sz="1400" i="0" dirty="0" err="1" smtClean="0"/>
              <a:t>Авилон</a:t>
            </a:r>
            <a:r>
              <a:rPr lang="ru-RU" sz="1400" i="0" dirty="0" smtClean="0"/>
              <a:t> : Азбука-классика, 2007. - 223 с. </a:t>
            </a:r>
            <a:endParaRPr lang="ru-RU" sz="1400" i="0" dirty="0"/>
          </a:p>
        </p:txBody>
      </p:sp>
      <p:pic>
        <p:nvPicPr>
          <p:cNvPr id="2054" name="Picture 6" descr="http://i.imgur.com/bW8xn3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771535">
            <a:off x="7408146" y="2153995"/>
            <a:ext cx="1296144" cy="2009024"/>
          </a:xfrm>
          <a:prstGeom prst="rect">
            <a:avLst/>
          </a:prstGeom>
          <a:noFill/>
        </p:spPr>
      </p:pic>
      <p:pic>
        <p:nvPicPr>
          <p:cNvPr id="2056" name="Picture 8" descr="http://i.livelib.ru/boocover/1000168158/l/b1a3/Gordyj_nash_yazyk...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811389">
            <a:off x="6454487" y="4130385"/>
            <a:ext cx="1319898" cy="2092038"/>
          </a:xfrm>
          <a:prstGeom prst="rect">
            <a:avLst/>
          </a:prstGeom>
          <a:noFill/>
        </p:spPr>
      </p:pic>
      <p:grpSp>
        <p:nvGrpSpPr>
          <p:cNvPr id="11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12" name="TextBox 11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14" name="Горизонтальный свиток 13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6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204864"/>
            <a:ext cx="4176464" cy="4071954"/>
          </a:xfrm>
        </p:spPr>
        <p:txBody>
          <a:bodyPr/>
          <a:lstStyle/>
          <a:p>
            <a:pPr algn="ctr">
              <a:buNone/>
              <a:defRPr/>
            </a:pPr>
            <a:r>
              <a:rPr lang="ru-RU" sz="28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Как материал словесности, язык </a:t>
            </a:r>
            <a:r>
              <a:rPr lang="ru-RU" sz="2800" b="1" i="1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славяно</a:t>
            </a:r>
            <a:r>
              <a:rPr lang="ru-RU" sz="28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русский имеет неоспоримое превосходство перед всеми европейскими.</a:t>
            </a:r>
          </a:p>
          <a:p>
            <a:pPr algn="ctr">
              <a:buNone/>
              <a:defRPr/>
            </a:pPr>
            <a:r>
              <a:rPr lang="ru-RU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А.С. Пушкин.</a:t>
            </a:r>
            <a:endParaRPr lang="ru-RU" b="1" i="1" dirty="0">
              <a:solidFill>
                <a:srgbClr val="66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2204864"/>
            <a:ext cx="3786214" cy="3631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920070">
            <a:off x="395536" y="5445224"/>
            <a:ext cx="100012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6" name="TextBox 5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7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8" name="Горизонтальный свиток 7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9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0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204864"/>
            <a:ext cx="4968552" cy="3356446"/>
          </a:xfrm>
        </p:spPr>
        <p:txBody>
          <a:bodyPr rtlCol="0">
            <a:noAutofit/>
          </a:bodyPr>
          <a:lstStyle/>
          <a:p>
            <a:r>
              <a:rPr lang="ru-RU" sz="2800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Молчат гробницы, мумии и кости,</a:t>
            </a:r>
            <a:br>
              <a:rPr lang="ru-RU" sz="2800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2800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Лишь слову жизнь дана:</a:t>
            </a:r>
            <a:br>
              <a:rPr lang="ru-RU" sz="2800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2800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Из древней тьмы, на мировом погосте</a:t>
            </a:r>
            <a:br>
              <a:rPr lang="ru-RU" sz="2800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2800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Звучат лишь Письмена...</a:t>
            </a:r>
            <a:br>
              <a:rPr lang="ru-RU" sz="2800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2800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                                И.Бунин</a:t>
            </a:r>
            <a:endParaRPr lang="ru-RU" sz="2800" i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113469"/>
            <a:ext cx="3024336" cy="36197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3" descr="C:\Documents and Settings\User\Рабочий стол\картинки на школьныю тему\Рисунок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40958"/>
            <a:ext cx="1368152" cy="148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6" name="TextBox 5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7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9" name="Горизонтальный свиток 8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1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Содержимое 4"/>
          <p:cNvSpPr>
            <a:spLocks noGrp="1"/>
          </p:cNvSpPr>
          <p:nvPr>
            <p:ph sz="half" idx="1"/>
          </p:nvPr>
        </p:nvSpPr>
        <p:spPr>
          <a:xfrm>
            <a:off x="0" y="2060848"/>
            <a:ext cx="5364088" cy="4554538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     </a:t>
            </a:r>
            <a:r>
              <a:rPr lang="ru-RU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Необыкновенный язык наш есть еще тайна. В нем все тоны и оттенки, все переходы звуков от самых твердых до самых нежных и мягких; он беспределен и может, живой как жизнь, обогащаться с быстротой поражающей. </a:t>
            </a:r>
          </a:p>
          <a:p>
            <a:pPr eaLnBrk="1" hangingPunct="1">
              <a:buFont typeface="Arial" charset="0"/>
              <a:buNone/>
            </a:pPr>
            <a:r>
              <a:rPr lang="ru-RU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                             Н. В. Гоголь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4101" name="Picture 3" descr="C:\Documents and Settings\User\Рабочий стол\картинки на школьныю тему\Рисунок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2060575"/>
            <a:ext cx="2592388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060848"/>
            <a:ext cx="2932374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6" name="TextBox 5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7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8" name="Горизонтальный свиток 7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9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0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5364088" cy="449738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 сути для интеллигентного человека дурно говорить должно считаться также неприлично, как не уметь читать и писать.      </a:t>
            </a:r>
          </a:p>
          <a:p>
            <a:pPr>
              <a:buFont typeface="Arial" charset="0"/>
              <a:buNone/>
            </a:pPr>
            <a:r>
              <a:rPr lang="ru-RU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en-US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                         </a:t>
            </a:r>
            <a:r>
              <a:rPr lang="ru-RU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А. П. Чехов</a:t>
            </a:r>
          </a:p>
          <a:p>
            <a:pPr eaLnBrk="1" hangingPunct="1">
              <a:buFont typeface="Arial" charset="0"/>
              <a:buNone/>
            </a:pPr>
            <a:endParaRPr lang="ru-RU" sz="2400" dirty="0" smtClean="0"/>
          </a:p>
        </p:txBody>
      </p:sp>
      <p:pic>
        <p:nvPicPr>
          <p:cNvPr id="16391" name="Picture 5" descr="C:\Documents and Settings\User\Рабочий стол\Создание шаблона презентации\Inkwells\Inkwell 4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643446"/>
            <a:ext cx="167798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060848"/>
            <a:ext cx="2620896" cy="35896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6" name="TextBox 5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7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8" name="Горизонтальный свиток 7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9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0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Содержимое 4" descr="pd_002"/>
          <p:cNvPicPr>
            <a:picLocks noGrp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80112" y="2276873"/>
            <a:ext cx="3168972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179512" y="2132856"/>
            <a:ext cx="46805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Язык есть вековой труд целого поколения.</a:t>
            </a:r>
          </a:p>
          <a:p>
            <a:pPr algn="ctr"/>
            <a:r>
              <a:rPr lang="ru-RU" sz="28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Язык не пойдет в ногу с образованием, не будет отвечать современным потребностям, если не дадут ему выработаться из своего сока и корня, перебродить на своих дрожжах.</a:t>
            </a:r>
          </a:p>
          <a:p>
            <a:pPr algn="r"/>
            <a:r>
              <a:rPr lang="ru-RU" sz="28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В. И.Даль </a:t>
            </a:r>
            <a:r>
              <a:rPr lang="en-US" sz="28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en-US" sz="28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28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(1801-1871)</a:t>
            </a:r>
            <a:endParaRPr lang="ru-RU" sz="28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grpSp>
        <p:nvGrpSpPr>
          <p:cNvPr id="4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6" name="TextBox 5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7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8" name="Горизонтальный свиток 7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9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0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920880" cy="145499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Спасибо за внимание!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060848"/>
            <a:ext cx="4716016" cy="4608512"/>
          </a:xfrm>
        </p:spPr>
        <p:txBody>
          <a:bodyPr>
            <a:normAutofit fontScale="77500" lnSpcReduction="20000"/>
          </a:bodyPr>
          <a:lstStyle/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Мы ждем Вас, приходите,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наш адрес:</a:t>
            </a:r>
            <a:b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347930 г. Таганрог, ул. Чехова, 269   </a:t>
            </a:r>
            <a:b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Телефон: 64-18-33 </a:t>
            </a:r>
          </a:p>
          <a:p>
            <a:pPr algn="ctr">
              <a:buNone/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Эл.почта: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f11@taglib.ru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                          </a:t>
            </a:r>
            <a:b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Часы работы: 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с 10.00 до 18.00</a:t>
            </a:r>
            <a:b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Выходные дни: пятница, суббота.</a:t>
            </a:r>
            <a:b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Последний рабочий день месяца –санитарный.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1026" name="Picture 2" descr="D:\Документы\Документы\ФОТО 2014\Обложка фейсбука\dsc03402т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204864"/>
            <a:ext cx="4205954" cy="3096344"/>
          </a:xfrm>
          <a:prstGeom prst="rect">
            <a:avLst/>
          </a:prstGeom>
          <a:noFill/>
        </p:spPr>
      </p:pic>
      <p:grpSp>
        <p:nvGrpSpPr>
          <p:cNvPr id="5" name="Группа 13"/>
          <p:cNvGrpSpPr/>
          <p:nvPr/>
        </p:nvGrpSpPr>
        <p:grpSpPr>
          <a:xfrm>
            <a:off x="7072298" y="5589240"/>
            <a:ext cx="2071702" cy="1599310"/>
            <a:chOff x="6858016" y="5429264"/>
            <a:chExt cx="2071702" cy="1599310"/>
          </a:xfrm>
        </p:grpSpPr>
        <p:sp>
          <p:nvSpPr>
            <p:cNvPr id="6" name="TextBox 5"/>
            <p:cNvSpPr txBox="1"/>
            <p:nvPr/>
          </p:nvSpPr>
          <p:spPr>
            <a:xfrm>
              <a:off x="7072266" y="5643579"/>
              <a:ext cx="18574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 smtClean="0"/>
                <a:t>БИЦ-филиал</a:t>
              </a:r>
              <a:r>
                <a:rPr lang="ru-RU" sz="1200" b="1" dirty="0" smtClean="0"/>
                <a:t> № 11</a:t>
              </a:r>
            </a:p>
            <a:p>
              <a:r>
                <a:rPr lang="ru-RU" sz="1200" b="1" dirty="0" smtClean="0"/>
                <a:t>Ул. Чехова 269</a:t>
              </a:r>
            </a:p>
            <a:p>
              <a:r>
                <a:rPr lang="ru-RU" sz="1200" b="1" dirty="0" smtClean="0"/>
                <a:t>      64-18-33</a:t>
              </a:r>
            </a:p>
            <a:p>
              <a:r>
                <a:rPr lang="ru-RU" sz="1200" b="1" dirty="0" smtClean="0"/>
                <a:t>Эл.почта: </a:t>
              </a:r>
              <a:r>
                <a:rPr lang="en-US" sz="1200" b="1" dirty="0" smtClean="0"/>
                <a:t>f11@taglib.ru</a:t>
              </a:r>
            </a:p>
            <a:p>
              <a:pPr algn="r"/>
              <a:r>
                <a:rPr lang="en-US" dirty="0" smtClean="0"/>
                <a:t> </a:t>
              </a:r>
            </a:p>
            <a:p>
              <a:pPr algn="r"/>
              <a:endParaRPr lang="ru-RU" dirty="0"/>
            </a:p>
          </p:txBody>
        </p:sp>
        <p:grpSp>
          <p:nvGrpSpPr>
            <p:cNvPr id="7" name="Группа 12"/>
            <p:cNvGrpSpPr/>
            <p:nvPr/>
          </p:nvGrpSpPr>
          <p:grpSpPr>
            <a:xfrm>
              <a:off x="6858016" y="5429264"/>
              <a:ext cx="1964198" cy="1143008"/>
              <a:chOff x="6858016" y="5429264"/>
              <a:chExt cx="1964198" cy="1143008"/>
            </a:xfrm>
          </p:grpSpPr>
          <p:sp>
            <p:nvSpPr>
              <p:cNvPr id="8" name="Горизонтальный свиток 7"/>
              <p:cNvSpPr/>
              <p:nvPr/>
            </p:nvSpPr>
            <p:spPr>
              <a:xfrm>
                <a:off x="6858016" y="5429264"/>
                <a:ext cx="1964198" cy="1143008"/>
              </a:xfrm>
              <a:prstGeom prst="horizontalScroll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9" name="Picture 2" descr="http://static.freepik.com/free-photo/phone-icon-clip-art_423047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768" y="6072206"/>
                <a:ext cx="142876" cy="143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0" name="Группа 11"/>
          <p:cNvGrpSpPr/>
          <p:nvPr/>
        </p:nvGrpSpPr>
        <p:grpSpPr>
          <a:xfrm>
            <a:off x="142844" y="142852"/>
            <a:ext cx="571504" cy="512208"/>
            <a:chOff x="142844" y="142852"/>
            <a:chExt cx="571504" cy="512208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42844" y="142852"/>
              <a:ext cx="571504" cy="500066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2844" y="28572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12+</a:t>
              </a:r>
              <a:endParaRPr lang="ru-RU" dirty="0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ОТКРЫТАЯ КНИГ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ОТКРЫТАЯ КНИГА</Template>
  <TotalTime>823</TotalTime>
  <Words>1426</Words>
  <Application>Microsoft Office PowerPoint</Application>
  <PresentationFormat>Экран (4:3)</PresentationFormat>
  <Paragraphs>272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Презентация ОТКРЫТАЯ КНИГА</vt:lpstr>
      <vt:lpstr>Слайд 1</vt:lpstr>
      <vt:lpstr>Он был учрежден в 1999 году решением 30-й сессии Генеральной конференции ЮНЕСКО. Празднуется с 2000 года. </vt:lpstr>
      <vt:lpstr>В Международный день родного языка все языки признаются равными, поскольку каждый из них уникальным образом отвечает предназначению человека и каждый представляет живое наследие, которое нам следует оберегать. </vt:lpstr>
      <vt:lpstr> Ведь уважение и признание всех языков является одним из основных условий сохранения мира на планете. Все языки по-своему самобытны. Они имеют те слова, выражения и обороты, которые в точности отражают обычаи и менталитет народа. Как и наши имена, родной язык мы познаем и обретаем в глубоком детстве из уст матери. Он формирует наше восприятие жизни и сознание, пропитывает национальной культурой и обычаями. </vt:lpstr>
      <vt:lpstr>Слайд 5</vt:lpstr>
      <vt:lpstr>Слайд 6</vt:lpstr>
      <vt:lpstr>Учить без азбуки и без книг все равно, что писать беседу на воде. Св.Кирилл</vt:lpstr>
      <vt:lpstr>Слайд 8</vt:lpstr>
      <vt:lpstr>Слайд 9</vt:lpstr>
      <vt:lpstr>Слайд 10</vt:lpstr>
      <vt:lpstr>Кириллица</vt:lpstr>
      <vt:lpstr>Слайд 12</vt:lpstr>
      <vt:lpstr>Загадки старого русского алфавита.</vt:lpstr>
      <vt:lpstr>Слайд 14</vt:lpstr>
      <vt:lpstr>Слайд 15</vt:lpstr>
      <vt:lpstr>Правка алфавита Петром I</vt:lpstr>
      <vt:lpstr>Слайд 17</vt:lpstr>
      <vt:lpstr>Слайд 18</vt:lpstr>
      <vt:lpstr>Советуем почитать!</vt:lpstr>
      <vt:lpstr>Слайд 20</vt:lpstr>
      <vt:lpstr>Молчат гробницы, мумии и кости, Лишь слову жизнь дана: Из древней тьмы, на мировом погосте Звучат лишь Письмена...                                  И.Бунин</vt:lpstr>
      <vt:lpstr>Слайд 22</vt:lpstr>
      <vt:lpstr>Слайд 23</vt:lpstr>
      <vt:lpstr>Слайд 24</vt:lpstr>
      <vt:lpstr>Спасибо за внимание!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petrovskaia</cp:lastModifiedBy>
  <cp:revision>118</cp:revision>
  <dcterms:created xsi:type="dcterms:W3CDTF">2011-07-26T07:05:49Z</dcterms:created>
  <dcterms:modified xsi:type="dcterms:W3CDTF">2015-03-02T12:38:48Z</dcterms:modified>
</cp:coreProperties>
</file>