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60" r:id="rId4"/>
    <p:sldId id="261" r:id="rId5"/>
    <p:sldId id="262" r:id="rId6"/>
    <p:sldId id="263" r:id="rId7"/>
    <p:sldId id="264" r:id="rId8"/>
    <p:sldId id="265" r:id="rId9"/>
    <p:sldId id="266" r:id="rId10"/>
    <p:sldId id="267" r:id="rId11"/>
    <p:sldId id="268" r:id="rId12"/>
    <p:sldId id="270" r:id="rId13"/>
    <p:sldId id="271" r:id="rId14"/>
    <p:sldId id="269"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7" d="100"/>
          <a:sy n="77" d="100"/>
        </p:scale>
        <p:origin x="-1056" y="-77"/>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1CC7AD13-1DAC-47F1-86AB-45FA2B98D4FE}" type="datetimeFigureOut">
              <a:rPr lang="ru-RU" smtClean="0"/>
              <a:pPr/>
              <a:t>19.07.2016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565F103-AC7E-48BA-B87F-59D02FE4D8B9}" type="slidenum">
              <a:rPr lang="ru-RU" smtClean="0"/>
              <a:pPr/>
              <a:t>‹#›</a:t>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CC7AD13-1DAC-47F1-86AB-45FA2B98D4FE}" type="datetimeFigureOut">
              <a:rPr lang="ru-RU" smtClean="0"/>
              <a:pPr/>
              <a:t>19.07.2016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565F103-AC7E-48BA-B87F-59D02FE4D8B9}" type="slidenum">
              <a:rPr lang="ru-RU" smtClean="0"/>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CC7AD13-1DAC-47F1-86AB-45FA2B98D4FE}" type="datetimeFigureOut">
              <a:rPr lang="ru-RU" smtClean="0"/>
              <a:pPr/>
              <a:t>19.07.2016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565F103-AC7E-48BA-B87F-59D02FE4D8B9}" type="slidenum">
              <a:rPr lang="ru-RU" smtClean="0"/>
              <a:pPr/>
              <a:t>‹#›</a:t>
            </a:fld>
            <a:endParaRPr 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CC7AD13-1DAC-47F1-86AB-45FA2B98D4FE}" type="datetimeFigureOut">
              <a:rPr lang="ru-RU" smtClean="0"/>
              <a:pPr/>
              <a:t>19.07.2016</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B565F103-AC7E-48BA-B87F-59D02FE4D8B9}" type="slidenum">
              <a:rPr lang="ru-RU" smtClean="0"/>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CC7AD13-1DAC-47F1-86AB-45FA2B98D4FE}" type="datetimeFigureOut">
              <a:rPr lang="ru-RU" smtClean="0"/>
              <a:pPr/>
              <a:t>19.07.2016</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B565F103-AC7E-48BA-B87F-59D02FE4D8B9}" type="slidenum">
              <a:rPr lang="ru-RU" smtClean="0"/>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1CC7AD13-1DAC-47F1-86AB-45FA2B98D4FE}" type="datetimeFigureOut">
              <a:rPr lang="ru-RU" smtClean="0"/>
              <a:pPr/>
              <a:t>19.07.2016</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B565F103-AC7E-48BA-B87F-59D02FE4D8B9}" type="slidenum">
              <a:rPr lang="ru-RU" smtClean="0"/>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CC7AD13-1DAC-47F1-86AB-45FA2B98D4FE}" type="datetimeFigureOut">
              <a:rPr lang="ru-RU" smtClean="0"/>
              <a:pPr/>
              <a:t>19.07.2016</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B565F103-AC7E-48BA-B87F-59D02FE4D8B9}" type="slidenum">
              <a:rPr lang="ru-RU" smtClean="0"/>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CC7AD13-1DAC-47F1-86AB-45FA2B98D4FE}" type="datetimeFigureOut">
              <a:rPr lang="ru-RU" smtClean="0"/>
              <a:pPr/>
              <a:t>19.07.2016</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B565F103-AC7E-48BA-B87F-59D02FE4D8B9}" type="slidenum">
              <a:rPr lang="ru-RU" smtClean="0"/>
              <a:pPr/>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CC7AD13-1DAC-47F1-86AB-45FA2B98D4FE}" type="datetimeFigureOut">
              <a:rPr lang="ru-RU" smtClean="0"/>
              <a:pPr/>
              <a:t>19.07.2016</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B565F103-AC7E-48BA-B87F-59D02FE4D8B9}" type="slidenum">
              <a:rPr lang="ru-RU" smtClean="0"/>
              <a:pPr/>
              <a:t>‹#›</a:t>
            </a:fld>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CC7AD13-1DAC-47F1-86AB-45FA2B98D4FE}" type="datetimeFigureOut">
              <a:rPr lang="ru-RU" smtClean="0"/>
              <a:pPr/>
              <a:t>19.07.2016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565F103-AC7E-48BA-B87F-59D02FE4D8B9}" type="slidenum">
              <a:rPr lang="ru-RU" smtClean="0"/>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CC7AD13-1DAC-47F1-86AB-45FA2B98D4FE}" type="datetimeFigureOut">
              <a:rPr lang="ru-RU" smtClean="0"/>
              <a:pPr/>
              <a:t>19.07.2016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565F103-AC7E-48BA-B87F-59D02FE4D8B9}" type="slidenum">
              <a:rPr lang="ru-RU" smtClean="0"/>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C7AD13-1DAC-47F1-86AB-45FA2B98D4FE}" type="datetimeFigureOut">
              <a:rPr lang="ru-RU" smtClean="0"/>
              <a:pPr/>
              <a:t>19.07.2016</a:t>
            </a:fld>
            <a:endParaRPr lang="ru-RU" dirty="0"/>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65F103-AC7E-48BA-B87F-59D02FE4D8B9}" type="slidenum">
              <a:rPr lang="ru-RU" smtClean="0"/>
              <a:pPr/>
              <a:t>‹#›</a:t>
            </a:fld>
            <a:endParaRPr lang="ru-RU"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kinokrad.net/281012-devchata.html" TargetMode="External"/><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yandex.ru/video/search?filmId=wOfqrpHxUXI&amp;text=%D1%84%D0%B8%D0%BB%D1%8C%D0%BC%20%D0%B7%D0%B0%D0%B2%D1%82%D1%80%D0%B0%20%D0%B1%D1%8B%D0%BB%D0%B0%20%D0%B2%D0%BE%D0%B9%D0%BD%D0%B0&amp;path=wizard" TargetMode="External"/><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y1z0GdmDwOU" TargetMode="External"/><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watch?v=bb6hMTzIQe4" TargetMode="External"/><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G3DqPyUZROc" TargetMode="External"/><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diOtCF0CKKY&amp;list=PLO7FUJHSsKrBH1T6OxRafoTT_u8MRaeYs" TargetMode="External"/><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mailto:F12@taglib.ru" TargetMode="External"/><Relationship Id="rId1" Type="http://schemas.openxmlformats.org/officeDocument/2006/relationships/slideLayout" Target="../slideLayouts/slideLayout7.xml"/><Relationship Id="rId4"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48" name="Picture 8" descr="http://shahbib.narod.ru/_pu/0/08656492.jpg"/>
          <p:cNvPicPr>
            <a:picLocks noChangeAspect="1" noChangeArrowheads="1"/>
          </p:cNvPicPr>
          <p:nvPr/>
        </p:nvPicPr>
        <p:blipFill>
          <a:blip r:embed="rId2" cstate="print">
            <a:lum contrast="-30000"/>
          </a:blip>
          <a:srcRect/>
          <a:stretch>
            <a:fillRect/>
          </a:stretch>
        </p:blipFill>
        <p:spPr bwMode="auto">
          <a:xfrm>
            <a:off x="2195736" y="1700808"/>
            <a:ext cx="4608512" cy="3024336"/>
          </a:xfrm>
          <a:prstGeom prst="rect">
            <a:avLst/>
          </a:prstGeom>
          <a:noFill/>
        </p:spPr>
      </p:pic>
      <p:sp>
        <p:nvSpPr>
          <p:cNvPr id="3" name="Прямоугольник 2"/>
          <p:cNvSpPr/>
          <p:nvPr/>
        </p:nvSpPr>
        <p:spPr>
          <a:xfrm>
            <a:off x="755576" y="260648"/>
            <a:ext cx="7704856" cy="923330"/>
          </a:xfrm>
          <a:prstGeom prst="rect">
            <a:avLst/>
          </a:prstGeom>
        </p:spPr>
        <p:txBody>
          <a:bodyPr wrap="square">
            <a:spAutoFit/>
          </a:bodyPr>
          <a:lstStyle/>
          <a:p>
            <a:pPr algn="ctr"/>
            <a:r>
              <a:rPr lang="ru-RU" b="1" dirty="0" smtClean="0">
                <a:solidFill>
                  <a:srgbClr val="FF0000"/>
                </a:solidFill>
                <a:latin typeface="Times New Roman" pitchFamily="18" charset="0"/>
                <a:cs typeface="Times New Roman" pitchFamily="18" charset="0"/>
              </a:rPr>
              <a:t>Муниципальное бюджетное учреждение культуры</a:t>
            </a:r>
            <a:br>
              <a:rPr lang="ru-RU" b="1" dirty="0" smtClean="0">
                <a:solidFill>
                  <a:srgbClr val="FF0000"/>
                </a:solidFill>
                <a:latin typeface="Times New Roman" pitchFamily="18" charset="0"/>
                <a:cs typeface="Times New Roman" pitchFamily="18" charset="0"/>
              </a:rPr>
            </a:br>
            <a:r>
              <a:rPr lang="ru-RU" b="1" dirty="0" smtClean="0">
                <a:solidFill>
                  <a:srgbClr val="FF0000"/>
                </a:solidFill>
                <a:latin typeface="Times New Roman" pitchFamily="18" charset="0"/>
                <a:cs typeface="Times New Roman" pitchFamily="18" charset="0"/>
              </a:rPr>
              <a:t>Централизованная  библиотечная система г. Таганрога</a:t>
            </a:r>
            <a:br>
              <a:rPr lang="ru-RU" b="1" dirty="0" smtClean="0">
                <a:solidFill>
                  <a:srgbClr val="FF0000"/>
                </a:solidFill>
                <a:latin typeface="Times New Roman" pitchFamily="18" charset="0"/>
                <a:cs typeface="Times New Roman" pitchFamily="18" charset="0"/>
              </a:rPr>
            </a:br>
            <a:r>
              <a:rPr lang="ru-RU" b="1" i="1" dirty="0" smtClean="0">
                <a:solidFill>
                  <a:srgbClr val="0070C0"/>
                </a:solidFill>
                <a:latin typeface="Times New Roman" pitchFamily="18" charset="0"/>
                <a:cs typeface="Times New Roman" pitchFamily="18" charset="0"/>
              </a:rPr>
              <a:t>Библиотечно - информационный центр - филиал №12</a:t>
            </a:r>
            <a:endParaRPr lang="ru-RU" b="1" dirty="0"/>
          </a:p>
        </p:txBody>
      </p:sp>
      <p:sp>
        <p:nvSpPr>
          <p:cNvPr id="5" name="TextBox 4"/>
          <p:cNvSpPr txBox="1"/>
          <p:nvPr/>
        </p:nvSpPr>
        <p:spPr>
          <a:xfrm>
            <a:off x="539552" y="4869160"/>
            <a:ext cx="8208912" cy="1323439"/>
          </a:xfrm>
          <a:prstGeom prst="rect">
            <a:avLst/>
          </a:prstGeom>
          <a:noFill/>
        </p:spPr>
        <p:txBody>
          <a:bodyPr wrap="square" rtlCol="0">
            <a:spAutoFit/>
          </a:bodyPr>
          <a:lstStyle/>
          <a:p>
            <a:pPr algn="ctr"/>
            <a:r>
              <a:rPr lang="ru-RU" sz="4000" b="1" dirty="0" smtClean="0">
                <a:solidFill>
                  <a:srgbClr val="FF0000"/>
                </a:solidFill>
              </a:rPr>
              <a:t>Дорогой дружбы.</a:t>
            </a:r>
          </a:p>
          <a:p>
            <a:pPr algn="ctr"/>
            <a:r>
              <a:rPr lang="ru-RU" sz="4000" b="1" dirty="0" smtClean="0">
                <a:solidFill>
                  <a:srgbClr val="FF0000"/>
                </a:solidFill>
              </a:rPr>
              <a:t>На экране – фильм, а у нас – книги! </a:t>
            </a:r>
            <a:endParaRPr lang="ru-RU" sz="4000" b="1" dirty="0">
              <a:solidFill>
                <a:srgbClr val="FF0000"/>
              </a:solidFill>
            </a:endParaRPr>
          </a:p>
        </p:txBody>
      </p:sp>
      <p:sp>
        <p:nvSpPr>
          <p:cNvPr id="6" name="TextBox 5"/>
          <p:cNvSpPr txBox="1"/>
          <p:nvPr/>
        </p:nvSpPr>
        <p:spPr>
          <a:xfrm>
            <a:off x="3923928" y="6165304"/>
            <a:ext cx="1152128" cy="369332"/>
          </a:xfrm>
          <a:prstGeom prst="rect">
            <a:avLst/>
          </a:prstGeom>
          <a:noFill/>
        </p:spPr>
        <p:txBody>
          <a:bodyPr wrap="square" rtlCol="0">
            <a:spAutoFit/>
          </a:bodyPr>
          <a:lstStyle/>
          <a:p>
            <a:pPr algn="ctr"/>
            <a:r>
              <a:rPr lang="ru-RU" b="1" dirty="0" smtClean="0">
                <a:solidFill>
                  <a:srgbClr val="00B0F0"/>
                </a:solidFill>
              </a:rPr>
              <a:t>2016</a:t>
            </a:r>
            <a:endParaRPr lang="ru-RU" b="1" dirty="0">
              <a:solidFill>
                <a:srgbClr val="00B0F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s://j.livelib.ru/boocover/1000315267/l/e5e9/Boris_Bednyj__Devchata.jpg"/>
          <p:cNvPicPr>
            <a:picLocks noChangeAspect="1" noChangeArrowheads="1"/>
          </p:cNvPicPr>
          <p:nvPr/>
        </p:nvPicPr>
        <p:blipFill>
          <a:blip r:embed="rId2" cstate="print"/>
          <a:srcRect/>
          <a:stretch>
            <a:fillRect/>
          </a:stretch>
        </p:blipFill>
        <p:spPr bwMode="auto">
          <a:xfrm>
            <a:off x="395536" y="1124744"/>
            <a:ext cx="2664296" cy="4176464"/>
          </a:xfrm>
          <a:prstGeom prst="rect">
            <a:avLst/>
          </a:prstGeom>
          <a:ln>
            <a:noFill/>
          </a:ln>
          <a:effectLst>
            <a:outerShdw blurRad="292100" dist="139700" dir="2700000" algn="tl" rotWithShape="0">
              <a:srgbClr val="333333">
                <a:alpha val="65000"/>
              </a:srgbClr>
            </a:outerShdw>
          </a:effectLst>
        </p:spPr>
      </p:pic>
      <p:sp>
        <p:nvSpPr>
          <p:cNvPr id="3" name="Прямоугольник 2"/>
          <p:cNvSpPr/>
          <p:nvPr/>
        </p:nvSpPr>
        <p:spPr>
          <a:xfrm>
            <a:off x="3203848" y="1412776"/>
            <a:ext cx="5760640" cy="923330"/>
          </a:xfrm>
          <a:prstGeom prst="rect">
            <a:avLst/>
          </a:prstGeom>
        </p:spPr>
        <p:txBody>
          <a:bodyPr wrap="square">
            <a:spAutoFit/>
          </a:bodyPr>
          <a:lstStyle/>
          <a:p>
            <a:pPr algn="just"/>
            <a:r>
              <a:rPr lang="ru-RU" b="1" dirty="0" smtClean="0"/>
              <a:t>Бедный, Б. В.</a:t>
            </a:r>
          </a:p>
          <a:p>
            <a:pPr algn="just"/>
            <a:r>
              <a:rPr lang="ru-RU" dirty="0" smtClean="0"/>
              <a:t>   Девчата : Повесть и рассказы / Б. В. Бедный . - М. : Современник, 1984. - 526 с.</a:t>
            </a:r>
          </a:p>
        </p:txBody>
      </p:sp>
      <p:sp>
        <p:nvSpPr>
          <p:cNvPr id="4" name="Прямоугольник 3"/>
          <p:cNvSpPr/>
          <p:nvPr/>
        </p:nvSpPr>
        <p:spPr>
          <a:xfrm>
            <a:off x="3347864" y="3140966"/>
            <a:ext cx="5616624" cy="1477328"/>
          </a:xfrm>
          <a:prstGeom prst="rect">
            <a:avLst/>
          </a:prstGeom>
        </p:spPr>
        <p:txBody>
          <a:bodyPr wrap="square">
            <a:spAutoFit/>
          </a:bodyPr>
          <a:lstStyle/>
          <a:p>
            <a:pPr algn="just"/>
            <a:r>
              <a:rPr lang="ru-RU" dirty="0" smtClean="0"/>
              <a:t> Герои повести «Девчата» Бориса Бедного - совсем юные, только начинающие свою трудовую биографию и уже прошедшие нелегкий путь войны - заставляют нас внимательнее вглядеться в окружающий мир, понять и оценить душенную красоту  и дружбу людей.</a:t>
            </a:r>
            <a:endParaRPr lang="ru-RU" dirty="0"/>
          </a:p>
        </p:txBody>
      </p:sp>
      <p:sp>
        <p:nvSpPr>
          <p:cNvPr id="5" name="Прямоугольник 4"/>
          <p:cNvSpPr/>
          <p:nvPr/>
        </p:nvSpPr>
        <p:spPr>
          <a:xfrm rot="10800000" flipV="1">
            <a:off x="179512" y="5936217"/>
            <a:ext cx="6678488" cy="584775"/>
          </a:xfrm>
          <a:prstGeom prst="rect">
            <a:avLst/>
          </a:prstGeom>
        </p:spPr>
        <p:txBody>
          <a:bodyPr wrap="square">
            <a:spAutoFit/>
          </a:bodyPr>
          <a:lstStyle/>
          <a:p>
            <a:pPr algn="ctr"/>
            <a:r>
              <a:rPr lang="ru-RU" sz="1600" b="1" i="1" dirty="0" smtClean="0">
                <a:solidFill>
                  <a:srgbClr val="FF0000"/>
                </a:solidFill>
                <a:latin typeface="Times New Roman" pitchFamily="18" charset="0"/>
                <a:cs typeface="Times New Roman" pitchFamily="18" charset="0"/>
              </a:rPr>
              <a:t>Библиотечно - информационный центр - филиал №12</a:t>
            </a:r>
          </a:p>
          <a:p>
            <a:pPr algn="ctr"/>
            <a:r>
              <a:rPr lang="ru-RU" sz="1600" b="1" i="1" dirty="0" smtClean="0">
                <a:solidFill>
                  <a:srgbClr val="FF0000"/>
                </a:solidFill>
                <a:latin typeface="Times New Roman" pitchFamily="18" charset="0"/>
                <a:cs typeface="Times New Roman" pitchFamily="18" charset="0"/>
              </a:rPr>
              <a:t>Ул. Театральная, 6</a:t>
            </a:r>
            <a:endParaRPr lang="ru-RU" sz="1600" b="1" dirty="0">
              <a:solidFill>
                <a:srgbClr val="FF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Девчата смотреть онлайн бесплатно HD качество"/>
          <p:cNvPicPr>
            <a:picLocks noChangeAspect="1" noChangeArrowheads="1"/>
          </p:cNvPicPr>
          <p:nvPr/>
        </p:nvPicPr>
        <p:blipFill>
          <a:blip r:embed="rId2" cstate="print"/>
          <a:srcRect/>
          <a:stretch>
            <a:fillRect/>
          </a:stretch>
        </p:blipFill>
        <p:spPr bwMode="auto">
          <a:xfrm>
            <a:off x="395536" y="836712"/>
            <a:ext cx="2952328" cy="4752528"/>
          </a:xfrm>
          <a:prstGeom prst="rect">
            <a:avLst/>
          </a:prstGeom>
          <a:ln>
            <a:noFill/>
          </a:ln>
          <a:effectLst>
            <a:outerShdw blurRad="292100" dist="139700" dir="2700000" algn="tl" rotWithShape="0">
              <a:srgbClr val="333333">
                <a:alpha val="65000"/>
              </a:srgbClr>
            </a:outerShdw>
          </a:effectLst>
        </p:spPr>
      </p:pic>
      <p:sp>
        <p:nvSpPr>
          <p:cNvPr id="3" name="Прямоугольник 2"/>
          <p:cNvSpPr/>
          <p:nvPr/>
        </p:nvSpPr>
        <p:spPr>
          <a:xfrm>
            <a:off x="3707904" y="2274838"/>
            <a:ext cx="5040560" cy="2031325"/>
          </a:xfrm>
          <a:prstGeom prst="rect">
            <a:avLst/>
          </a:prstGeom>
        </p:spPr>
        <p:txBody>
          <a:bodyPr wrap="square">
            <a:spAutoFit/>
          </a:bodyPr>
          <a:lstStyle/>
          <a:p>
            <a:pPr algn="just"/>
            <a:r>
              <a:rPr lang="ru-RU" b="1" dirty="0" smtClean="0"/>
              <a:t>Фильм «Девчата»</a:t>
            </a:r>
            <a:r>
              <a:rPr lang="ru-RU" dirty="0" smtClean="0"/>
              <a:t>, снятый в 1961 году советским режиссером Юрием Чулюкиным. Картина была удостоена приза Эдинбургского кинофестиваля и приз кинофестиваля в Мар-дель-Плата. А исполнительницу главной роли надежду Румянцеву назвали «Чарли Чаплин в юбке» и «русской Джульеттой Мазиной».</a:t>
            </a:r>
            <a:endParaRPr lang="ru-RU" dirty="0"/>
          </a:p>
        </p:txBody>
      </p:sp>
      <p:sp>
        <p:nvSpPr>
          <p:cNvPr id="5" name="Прямоугольник 4"/>
          <p:cNvSpPr/>
          <p:nvPr/>
        </p:nvSpPr>
        <p:spPr>
          <a:xfrm>
            <a:off x="3995936" y="4721662"/>
            <a:ext cx="4608512" cy="646331"/>
          </a:xfrm>
          <a:prstGeom prst="rect">
            <a:avLst/>
          </a:prstGeom>
        </p:spPr>
        <p:txBody>
          <a:bodyPr wrap="square">
            <a:spAutoFit/>
          </a:bodyPr>
          <a:lstStyle/>
          <a:p>
            <a:r>
              <a:rPr lang="en-US" dirty="0" smtClean="0">
                <a:hlinkClick r:id="rId3"/>
              </a:rPr>
              <a:t>http://kinokrad.net/281012-devchata.html</a:t>
            </a:r>
            <a:endParaRPr lang="ru-RU" dirty="0" smtClean="0"/>
          </a:p>
          <a:p>
            <a:endParaRPr lang="ru-RU" dirty="0"/>
          </a:p>
        </p:txBody>
      </p:sp>
      <p:sp>
        <p:nvSpPr>
          <p:cNvPr id="6" name="Прямоугольник 5"/>
          <p:cNvSpPr/>
          <p:nvPr/>
        </p:nvSpPr>
        <p:spPr>
          <a:xfrm rot="10800000" flipV="1">
            <a:off x="395536" y="5906601"/>
            <a:ext cx="6462464" cy="584775"/>
          </a:xfrm>
          <a:prstGeom prst="rect">
            <a:avLst/>
          </a:prstGeom>
        </p:spPr>
        <p:txBody>
          <a:bodyPr wrap="square">
            <a:spAutoFit/>
          </a:bodyPr>
          <a:lstStyle/>
          <a:p>
            <a:pPr algn="ctr"/>
            <a:r>
              <a:rPr lang="ru-RU" sz="1600" b="1" i="1" dirty="0" smtClean="0">
                <a:solidFill>
                  <a:srgbClr val="FF0000"/>
                </a:solidFill>
                <a:latin typeface="Times New Roman" pitchFamily="18" charset="0"/>
                <a:cs typeface="Times New Roman" pitchFamily="18" charset="0"/>
              </a:rPr>
              <a:t>Библиотечно - информационный центр - филиал №12</a:t>
            </a:r>
          </a:p>
          <a:p>
            <a:pPr algn="ctr"/>
            <a:r>
              <a:rPr lang="ru-RU" sz="1600" b="1" i="1" dirty="0" smtClean="0">
                <a:solidFill>
                  <a:srgbClr val="FF0000"/>
                </a:solidFill>
                <a:latin typeface="Times New Roman" pitchFamily="18" charset="0"/>
                <a:cs typeface="Times New Roman" pitchFamily="18" charset="0"/>
              </a:rPr>
              <a:t>Ул. Театральная, 6</a:t>
            </a:r>
            <a:endParaRPr lang="ru-RU" sz="1600" b="1" dirty="0">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63888" y="2276872"/>
            <a:ext cx="4968552" cy="3139321"/>
          </a:xfrm>
          <a:prstGeom prst="rect">
            <a:avLst/>
          </a:prstGeom>
        </p:spPr>
        <p:txBody>
          <a:bodyPr wrap="square">
            <a:spAutoFit/>
          </a:bodyPr>
          <a:lstStyle/>
          <a:p>
            <a:pPr algn="just"/>
            <a:r>
              <a:rPr lang="ru-RU" dirty="0" smtClean="0"/>
              <a:t>Действия разворачиваются перед началом Отечественной войны в небольшом провинциальном городке. Юные герои, открытые для верной дружбы и большой любви, столкнулись с политическим фанатизмом, нечестным предательством, большой ложью и страшными потерями. Но они смогут сохранить свою чистоту души и верность своим благородным идеалам. И только такие, как они, смогут защитить Родину в страшных боях Отечественной.</a:t>
            </a:r>
            <a:endParaRPr lang="ru-RU" dirty="0"/>
          </a:p>
        </p:txBody>
      </p:sp>
      <p:sp>
        <p:nvSpPr>
          <p:cNvPr id="3" name="Прямоугольник 2"/>
          <p:cNvSpPr/>
          <p:nvPr/>
        </p:nvSpPr>
        <p:spPr>
          <a:xfrm>
            <a:off x="3347864" y="1124744"/>
            <a:ext cx="5184576" cy="923330"/>
          </a:xfrm>
          <a:prstGeom prst="rect">
            <a:avLst/>
          </a:prstGeom>
        </p:spPr>
        <p:txBody>
          <a:bodyPr wrap="square">
            <a:spAutoFit/>
          </a:bodyPr>
          <a:lstStyle/>
          <a:p>
            <a:r>
              <a:rPr lang="ru-RU" b="1" dirty="0" smtClean="0"/>
              <a:t>Васильев, Б. Л.</a:t>
            </a:r>
          </a:p>
          <a:p>
            <a:r>
              <a:rPr lang="ru-RU" dirty="0" smtClean="0"/>
              <a:t>   Завтра была война : роман / Б. Л.Васильев . - М. : Вагриус, 2007. - 303 с.</a:t>
            </a:r>
            <a:endParaRPr lang="ru-RU" dirty="0"/>
          </a:p>
        </p:txBody>
      </p:sp>
      <p:pic>
        <p:nvPicPr>
          <p:cNvPr id="6146" name="Picture 2" descr="http://loveread.ec/img/photo_books/1685.jpg"/>
          <p:cNvPicPr>
            <a:picLocks noChangeAspect="1" noChangeArrowheads="1"/>
          </p:cNvPicPr>
          <p:nvPr/>
        </p:nvPicPr>
        <p:blipFill>
          <a:blip r:embed="rId2" cstate="print"/>
          <a:srcRect l="7895"/>
          <a:stretch>
            <a:fillRect/>
          </a:stretch>
        </p:blipFill>
        <p:spPr bwMode="auto">
          <a:xfrm>
            <a:off x="539552" y="1412776"/>
            <a:ext cx="2520280" cy="3885804"/>
          </a:xfrm>
          <a:prstGeom prst="rect">
            <a:avLst/>
          </a:prstGeom>
          <a:ln>
            <a:noFill/>
          </a:ln>
          <a:effectLst>
            <a:outerShdw blurRad="292100" dist="139700" dir="2700000" algn="tl" rotWithShape="0">
              <a:srgbClr val="333333">
                <a:alpha val="65000"/>
              </a:srgbClr>
            </a:outerShdw>
          </a:effectLst>
        </p:spPr>
      </p:pic>
      <p:sp>
        <p:nvSpPr>
          <p:cNvPr id="5" name="Прямоугольник 4"/>
          <p:cNvSpPr/>
          <p:nvPr/>
        </p:nvSpPr>
        <p:spPr>
          <a:xfrm rot="10800000" flipV="1">
            <a:off x="539552" y="5906601"/>
            <a:ext cx="6318448" cy="584775"/>
          </a:xfrm>
          <a:prstGeom prst="rect">
            <a:avLst/>
          </a:prstGeom>
        </p:spPr>
        <p:txBody>
          <a:bodyPr wrap="square">
            <a:spAutoFit/>
          </a:bodyPr>
          <a:lstStyle/>
          <a:p>
            <a:pPr algn="ctr"/>
            <a:r>
              <a:rPr lang="ru-RU" sz="1600" b="1" i="1" dirty="0" smtClean="0">
                <a:solidFill>
                  <a:srgbClr val="FF0000"/>
                </a:solidFill>
                <a:latin typeface="Times New Roman" pitchFamily="18" charset="0"/>
                <a:cs typeface="Times New Roman" pitchFamily="18" charset="0"/>
              </a:rPr>
              <a:t>Библиотечно - информационный центр - филиал №12</a:t>
            </a:r>
          </a:p>
          <a:p>
            <a:pPr algn="ctr"/>
            <a:r>
              <a:rPr lang="ru-RU" sz="1600" b="1" i="1" dirty="0" smtClean="0">
                <a:solidFill>
                  <a:srgbClr val="FF0000"/>
                </a:solidFill>
                <a:latin typeface="Times New Roman" pitchFamily="18" charset="0"/>
                <a:cs typeface="Times New Roman" pitchFamily="18" charset="0"/>
              </a:rPr>
              <a:t>Ул. Театральная, 6</a:t>
            </a:r>
            <a:endParaRPr lang="ru-RU" sz="1600" b="1" dirty="0">
              <a:solidFill>
                <a:srgbClr val="FF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Завтра была война смотреть онлайн бесплатно HD качество"/>
          <p:cNvPicPr>
            <a:picLocks noChangeAspect="1" noChangeArrowheads="1"/>
          </p:cNvPicPr>
          <p:nvPr/>
        </p:nvPicPr>
        <p:blipFill>
          <a:blip r:embed="rId2" cstate="print"/>
          <a:srcRect b="4839"/>
          <a:stretch>
            <a:fillRect/>
          </a:stretch>
        </p:blipFill>
        <p:spPr bwMode="auto">
          <a:xfrm>
            <a:off x="395536" y="1052736"/>
            <a:ext cx="2736304" cy="4248472"/>
          </a:xfrm>
          <a:prstGeom prst="rect">
            <a:avLst/>
          </a:prstGeom>
          <a:ln>
            <a:noFill/>
          </a:ln>
          <a:effectLst>
            <a:outerShdw blurRad="292100" dist="139700" dir="2700000" algn="tl" rotWithShape="0">
              <a:srgbClr val="333333">
                <a:alpha val="65000"/>
              </a:srgbClr>
            </a:outerShdw>
          </a:effectLst>
        </p:spPr>
      </p:pic>
      <p:sp>
        <p:nvSpPr>
          <p:cNvPr id="5" name="Прямоугольник 4"/>
          <p:cNvSpPr/>
          <p:nvPr/>
        </p:nvSpPr>
        <p:spPr>
          <a:xfrm>
            <a:off x="3491880" y="1628800"/>
            <a:ext cx="5256584" cy="1754326"/>
          </a:xfrm>
          <a:prstGeom prst="rect">
            <a:avLst/>
          </a:prstGeom>
        </p:spPr>
        <p:txBody>
          <a:bodyPr wrap="square">
            <a:spAutoFit/>
          </a:bodyPr>
          <a:lstStyle/>
          <a:p>
            <a:pPr algn="just"/>
            <a:r>
              <a:rPr lang="ru-RU" b="1" dirty="0" smtClean="0"/>
              <a:t> Фильм «Завтра была война»</a:t>
            </a:r>
            <a:r>
              <a:rPr lang="ru-RU" dirty="0" smtClean="0"/>
              <a:t> – дипломная работа режиссера Юрия Кара 1987 года по мотивам одноименной повести Бориса Васильева. Фильм был награжден Золотой медалью им. А.Довженко в 1987 году, а также получил приз Киноакадемии «Ника» в этом же году.</a:t>
            </a:r>
            <a:endParaRPr lang="ru-RU" dirty="0"/>
          </a:p>
        </p:txBody>
      </p:sp>
      <p:sp>
        <p:nvSpPr>
          <p:cNvPr id="8" name="Прямоугольник 7"/>
          <p:cNvSpPr/>
          <p:nvPr/>
        </p:nvSpPr>
        <p:spPr>
          <a:xfrm rot="10800000" flipV="1">
            <a:off x="3563888" y="4109147"/>
            <a:ext cx="5328592" cy="1754326"/>
          </a:xfrm>
          <a:prstGeom prst="rect">
            <a:avLst/>
          </a:prstGeom>
        </p:spPr>
        <p:txBody>
          <a:bodyPr wrap="square">
            <a:spAutoFit/>
          </a:bodyPr>
          <a:lstStyle/>
          <a:p>
            <a:r>
              <a:rPr lang="en-US" dirty="0" smtClean="0">
                <a:hlinkClick r:id="rId3"/>
              </a:rPr>
              <a:t>https://yandex.ru/video/search?filmId=wOfqrpHxUXI&amp;text=%D1%84%D0%B8%D0%BB%D1%8C%D0%BC%20%D0%B7%D0%B0%D0%B2%D1%82%D1%80%D0%B0%20%D0%B1%D1%8B%D0%BB%D0%B0%20%D0%B2%D0%BE%D0%B9%D0%BD%D0%B0&amp;path=wizard</a:t>
            </a:r>
            <a:endParaRPr lang="ru-RU" dirty="0" smtClean="0"/>
          </a:p>
          <a:p>
            <a:endParaRPr lang="ru-RU" dirty="0"/>
          </a:p>
        </p:txBody>
      </p:sp>
      <p:sp>
        <p:nvSpPr>
          <p:cNvPr id="9" name="Прямоугольник 8"/>
          <p:cNvSpPr/>
          <p:nvPr/>
        </p:nvSpPr>
        <p:spPr>
          <a:xfrm rot="10800000" flipV="1">
            <a:off x="539552" y="5906601"/>
            <a:ext cx="6318448" cy="584775"/>
          </a:xfrm>
          <a:prstGeom prst="rect">
            <a:avLst/>
          </a:prstGeom>
        </p:spPr>
        <p:txBody>
          <a:bodyPr wrap="square">
            <a:spAutoFit/>
          </a:bodyPr>
          <a:lstStyle/>
          <a:p>
            <a:pPr algn="ctr"/>
            <a:r>
              <a:rPr lang="ru-RU" sz="1600" b="1" i="1" dirty="0" smtClean="0">
                <a:solidFill>
                  <a:srgbClr val="FF0000"/>
                </a:solidFill>
                <a:latin typeface="Times New Roman" pitchFamily="18" charset="0"/>
                <a:cs typeface="Times New Roman" pitchFamily="18" charset="0"/>
              </a:rPr>
              <a:t>Библиотечно - информационный центр - филиал №12</a:t>
            </a:r>
          </a:p>
          <a:p>
            <a:pPr algn="ctr"/>
            <a:r>
              <a:rPr lang="ru-RU" sz="1600" b="1" i="1" dirty="0" smtClean="0">
                <a:solidFill>
                  <a:srgbClr val="FF0000"/>
                </a:solidFill>
                <a:latin typeface="Times New Roman" pitchFamily="18" charset="0"/>
                <a:cs typeface="Times New Roman" pitchFamily="18" charset="0"/>
              </a:rPr>
              <a:t>Ул. Театральная, 6</a:t>
            </a:r>
            <a:endParaRPr lang="ru-RU" sz="1600" b="1" dirty="0">
              <a:solidFill>
                <a:srgbClr val="FF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Гончаров Иван - Обломов скачать бесплатно"/>
          <p:cNvPicPr>
            <a:picLocks noChangeAspect="1" noChangeArrowheads="1"/>
          </p:cNvPicPr>
          <p:nvPr/>
        </p:nvPicPr>
        <p:blipFill>
          <a:blip r:embed="rId2" cstate="print"/>
          <a:srcRect/>
          <a:stretch>
            <a:fillRect/>
          </a:stretch>
        </p:blipFill>
        <p:spPr bwMode="auto">
          <a:xfrm>
            <a:off x="323528" y="908720"/>
            <a:ext cx="2664296" cy="4392488"/>
          </a:xfrm>
          <a:prstGeom prst="rect">
            <a:avLst/>
          </a:prstGeom>
          <a:ln>
            <a:noFill/>
          </a:ln>
          <a:effectLst>
            <a:outerShdw blurRad="292100" dist="139700" dir="2700000" algn="tl" rotWithShape="0">
              <a:srgbClr val="333333">
                <a:alpha val="65000"/>
              </a:srgbClr>
            </a:outerShdw>
          </a:effectLst>
        </p:spPr>
      </p:pic>
      <p:sp>
        <p:nvSpPr>
          <p:cNvPr id="4" name="Прямоугольник 3"/>
          <p:cNvSpPr/>
          <p:nvPr/>
        </p:nvSpPr>
        <p:spPr>
          <a:xfrm>
            <a:off x="3203848" y="1268760"/>
            <a:ext cx="5760640" cy="923330"/>
          </a:xfrm>
          <a:prstGeom prst="rect">
            <a:avLst/>
          </a:prstGeom>
        </p:spPr>
        <p:txBody>
          <a:bodyPr wrap="square">
            <a:spAutoFit/>
          </a:bodyPr>
          <a:lstStyle/>
          <a:p>
            <a:r>
              <a:rPr lang="ru-RU" b="1" dirty="0" smtClean="0"/>
              <a:t>Гончаров, И. А.</a:t>
            </a:r>
          </a:p>
          <a:p>
            <a:r>
              <a:rPr lang="ru-RU" dirty="0" smtClean="0"/>
              <a:t>   Обломов : роман /И. А. Гончаров. - М. : АСТ :</a:t>
            </a:r>
          </a:p>
          <a:p>
            <a:r>
              <a:rPr lang="ru-RU" dirty="0" smtClean="0"/>
              <a:t>Транзиткнига, 2003. - 496 с. - (Книга на все времена). </a:t>
            </a:r>
            <a:endParaRPr lang="ru-RU" dirty="0"/>
          </a:p>
        </p:txBody>
      </p:sp>
      <p:sp>
        <p:nvSpPr>
          <p:cNvPr id="5" name="Прямоугольник 4"/>
          <p:cNvSpPr/>
          <p:nvPr/>
        </p:nvSpPr>
        <p:spPr>
          <a:xfrm>
            <a:off x="3059832" y="2564904"/>
            <a:ext cx="5256584" cy="2585323"/>
          </a:xfrm>
          <a:prstGeom prst="rect">
            <a:avLst/>
          </a:prstGeom>
        </p:spPr>
        <p:txBody>
          <a:bodyPr wrap="square">
            <a:spAutoFit/>
          </a:bodyPr>
          <a:lstStyle/>
          <a:p>
            <a:pPr algn="just"/>
            <a:r>
              <a:rPr lang="ru-RU" dirty="0" smtClean="0"/>
              <a:t>Проблема дружбы в романе «Обломов» освящена на примере поведения главных героев. Могут ли существовать подобные отношения между совершенно разными людьми? Как долго они продлятся? Гончаров размышляет над этими вопросами и старается ответить на них. Данная тема раскрывается автором посредством взаимоотношений Ильи Ильича Обломова и Андрея Ивановича Штольца. </a:t>
            </a:r>
            <a:endParaRPr lang="ru-RU" dirty="0"/>
          </a:p>
        </p:txBody>
      </p:sp>
      <p:sp>
        <p:nvSpPr>
          <p:cNvPr id="6" name="Прямоугольник 5"/>
          <p:cNvSpPr/>
          <p:nvPr/>
        </p:nvSpPr>
        <p:spPr>
          <a:xfrm>
            <a:off x="611560" y="5517232"/>
            <a:ext cx="6246440" cy="584775"/>
          </a:xfrm>
          <a:prstGeom prst="rect">
            <a:avLst/>
          </a:prstGeom>
        </p:spPr>
        <p:txBody>
          <a:bodyPr wrap="square">
            <a:spAutoFit/>
          </a:bodyPr>
          <a:lstStyle/>
          <a:p>
            <a:pPr algn="ctr"/>
            <a:r>
              <a:rPr lang="ru-RU" sz="1600" b="1" i="1" dirty="0" smtClean="0">
                <a:solidFill>
                  <a:srgbClr val="FF0000"/>
                </a:solidFill>
                <a:latin typeface="Times New Roman" pitchFamily="18" charset="0"/>
                <a:cs typeface="Times New Roman" pitchFamily="18" charset="0"/>
              </a:rPr>
              <a:t>Библиотечно - информационный центр - филиал №12</a:t>
            </a:r>
          </a:p>
          <a:p>
            <a:pPr algn="ctr"/>
            <a:r>
              <a:rPr lang="ru-RU" sz="1600" b="1" i="1" dirty="0" smtClean="0">
                <a:solidFill>
                  <a:srgbClr val="FF0000"/>
                </a:solidFill>
                <a:latin typeface="Times New Roman" pitchFamily="18" charset="0"/>
                <a:cs typeface="Times New Roman" pitchFamily="18" charset="0"/>
              </a:rPr>
              <a:t>Ул. Театральная, 6</a:t>
            </a:r>
            <a:endParaRPr lang="ru-RU" sz="1600" b="1" dirty="0">
              <a:solidFill>
                <a:srgbClr val="FF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5589240"/>
            <a:ext cx="5886400" cy="584775"/>
          </a:xfrm>
          <a:prstGeom prst="rect">
            <a:avLst/>
          </a:prstGeom>
        </p:spPr>
        <p:txBody>
          <a:bodyPr wrap="square">
            <a:spAutoFit/>
          </a:bodyPr>
          <a:lstStyle/>
          <a:p>
            <a:pPr algn="ctr"/>
            <a:r>
              <a:rPr lang="ru-RU" sz="1600" b="1" i="1" dirty="0" smtClean="0">
                <a:solidFill>
                  <a:srgbClr val="FF0000"/>
                </a:solidFill>
                <a:latin typeface="Times New Roman" pitchFamily="18" charset="0"/>
                <a:cs typeface="Times New Roman" pitchFamily="18" charset="0"/>
              </a:rPr>
              <a:t>Библиотечно - информационный центр - филиал №12</a:t>
            </a:r>
          </a:p>
          <a:p>
            <a:pPr algn="ctr"/>
            <a:r>
              <a:rPr lang="ru-RU" sz="1600" b="1" i="1" dirty="0" smtClean="0">
                <a:solidFill>
                  <a:srgbClr val="FF0000"/>
                </a:solidFill>
                <a:latin typeface="Times New Roman" pitchFamily="18" charset="0"/>
                <a:cs typeface="Times New Roman" pitchFamily="18" charset="0"/>
              </a:rPr>
              <a:t>Ул. Театральная, 6</a:t>
            </a:r>
            <a:endParaRPr lang="ru-RU" sz="1600" b="1" dirty="0">
              <a:solidFill>
                <a:srgbClr val="FF0000"/>
              </a:solidFill>
            </a:endParaRPr>
          </a:p>
        </p:txBody>
      </p:sp>
      <p:pic>
        <p:nvPicPr>
          <p:cNvPr id="3074" name="Picture 2" descr="Несколько дней из жизни И.И. Обломова (1979)"/>
          <p:cNvPicPr>
            <a:picLocks noChangeAspect="1" noChangeArrowheads="1"/>
          </p:cNvPicPr>
          <p:nvPr/>
        </p:nvPicPr>
        <p:blipFill>
          <a:blip r:embed="rId2" cstate="print"/>
          <a:srcRect/>
          <a:stretch>
            <a:fillRect/>
          </a:stretch>
        </p:blipFill>
        <p:spPr bwMode="auto">
          <a:xfrm>
            <a:off x="395536" y="908720"/>
            <a:ext cx="2592288" cy="4104456"/>
          </a:xfrm>
          <a:prstGeom prst="rect">
            <a:avLst/>
          </a:prstGeom>
          <a:ln>
            <a:noFill/>
          </a:ln>
          <a:effectLst>
            <a:outerShdw blurRad="292100" dist="139700" dir="2700000" algn="tl" rotWithShape="0">
              <a:srgbClr val="333333">
                <a:alpha val="65000"/>
              </a:srgbClr>
            </a:outerShdw>
          </a:effectLst>
        </p:spPr>
      </p:pic>
      <p:sp>
        <p:nvSpPr>
          <p:cNvPr id="6" name="Прямоугольник 5"/>
          <p:cNvSpPr/>
          <p:nvPr/>
        </p:nvSpPr>
        <p:spPr>
          <a:xfrm>
            <a:off x="3419872" y="1196752"/>
            <a:ext cx="5256584" cy="2308324"/>
          </a:xfrm>
          <a:prstGeom prst="rect">
            <a:avLst/>
          </a:prstGeom>
        </p:spPr>
        <p:txBody>
          <a:bodyPr wrap="square">
            <a:spAutoFit/>
          </a:bodyPr>
          <a:lstStyle/>
          <a:p>
            <a:pPr algn="just"/>
            <a:r>
              <a:rPr lang="ru-RU" dirty="0" smtClean="0"/>
              <a:t>   Блестящая экранизация бессмертного романа «Обломов» Ивана  Гончарова, талантливо поставленная Никитой Михалковым (1979год). Главного героя фильма, скучающего помещика Илью Обломова, великолепно воплотил на экране гениальный Олег Табаков, сделав своего персонажа одновременно отталкивающим и привлекательным. </a:t>
            </a:r>
            <a:endParaRPr lang="ru-RU" dirty="0"/>
          </a:p>
        </p:txBody>
      </p:sp>
      <p:sp>
        <p:nvSpPr>
          <p:cNvPr id="13" name="Прямоугольник 12"/>
          <p:cNvSpPr/>
          <p:nvPr/>
        </p:nvSpPr>
        <p:spPr>
          <a:xfrm>
            <a:off x="3707904" y="4221088"/>
            <a:ext cx="5184576" cy="369332"/>
          </a:xfrm>
          <a:prstGeom prst="rect">
            <a:avLst/>
          </a:prstGeom>
        </p:spPr>
        <p:txBody>
          <a:bodyPr wrap="square">
            <a:spAutoFit/>
          </a:bodyPr>
          <a:lstStyle/>
          <a:p>
            <a:r>
              <a:rPr lang="en-US" dirty="0" smtClean="0">
                <a:hlinkClick r:id="rId3"/>
              </a:rPr>
              <a:t>https://www.youtube.com/watch?v=y1z0GdmDwOU</a:t>
            </a:r>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5373216"/>
            <a:ext cx="6102424" cy="584775"/>
          </a:xfrm>
          <a:prstGeom prst="rect">
            <a:avLst/>
          </a:prstGeom>
        </p:spPr>
        <p:txBody>
          <a:bodyPr wrap="square">
            <a:spAutoFit/>
          </a:bodyPr>
          <a:lstStyle/>
          <a:p>
            <a:pPr algn="ctr"/>
            <a:r>
              <a:rPr lang="ru-RU" sz="1600" b="1" i="1" dirty="0" smtClean="0">
                <a:solidFill>
                  <a:srgbClr val="FF0000"/>
                </a:solidFill>
                <a:latin typeface="Times New Roman" pitchFamily="18" charset="0"/>
                <a:cs typeface="Times New Roman" pitchFamily="18" charset="0"/>
              </a:rPr>
              <a:t>Библиотечно - информационный центр - филиал №12</a:t>
            </a:r>
          </a:p>
          <a:p>
            <a:pPr algn="ctr"/>
            <a:r>
              <a:rPr lang="ru-RU" sz="1600" b="1" i="1" dirty="0" smtClean="0">
                <a:solidFill>
                  <a:srgbClr val="FF0000"/>
                </a:solidFill>
                <a:latin typeface="Times New Roman" pitchFamily="18" charset="0"/>
                <a:cs typeface="Times New Roman" pitchFamily="18" charset="0"/>
              </a:rPr>
              <a:t>Ул. Театральная, 6</a:t>
            </a:r>
            <a:endParaRPr lang="ru-RU" sz="1600" b="1" dirty="0">
              <a:solidFill>
                <a:srgbClr val="FF0000"/>
              </a:solidFill>
            </a:endParaRPr>
          </a:p>
        </p:txBody>
      </p:sp>
      <p:pic>
        <p:nvPicPr>
          <p:cNvPr id="2050" name="Picture 2" descr="http://56.img.avito.st/640x480/305700356.jpg"/>
          <p:cNvPicPr>
            <a:picLocks noChangeAspect="1" noChangeArrowheads="1"/>
          </p:cNvPicPr>
          <p:nvPr/>
        </p:nvPicPr>
        <p:blipFill>
          <a:blip r:embed="rId2" cstate="print"/>
          <a:srcRect l="4725" t="2106" r="59838"/>
          <a:stretch>
            <a:fillRect/>
          </a:stretch>
        </p:blipFill>
        <p:spPr bwMode="auto">
          <a:xfrm>
            <a:off x="142844" y="1142984"/>
            <a:ext cx="1944216" cy="3312368"/>
          </a:xfrm>
          <a:prstGeom prst="rect">
            <a:avLst/>
          </a:prstGeom>
          <a:ln>
            <a:noFill/>
          </a:ln>
          <a:effectLst>
            <a:outerShdw blurRad="292100" dist="139700" dir="2700000" algn="tl" rotWithShape="0">
              <a:srgbClr val="333333">
                <a:alpha val="65000"/>
              </a:srgbClr>
            </a:outerShdw>
          </a:effectLst>
        </p:spPr>
      </p:pic>
      <p:pic>
        <p:nvPicPr>
          <p:cNvPr id="2051" name="Picture 3" descr="C:\Users\user_2\Desktop\1.jpg"/>
          <p:cNvPicPr>
            <a:picLocks noChangeAspect="1" noChangeArrowheads="1"/>
          </p:cNvPicPr>
          <p:nvPr/>
        </p:nvPicPr>
        <p:blipFill>
          <a:blip r:embed="rId3" cstate="print"/>
          <a:srcRect l="8322" t="52006" r="2906" b="9220"/>
          <a:stretch>
            <a:fillRect/>
          </a:stretch>
        </p:blipFill>
        <p:spPr bwMode="auto">
          <a:xfrm rot="5400000">
            <a:off x="1208144" y="1935072"/>
            <a:ext cx="3312368" cy="1728192"/>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3643306" y="1196752"/>
            <a:ext cx="5500694" cy="923330"/>
          </a:xfrm>
          <a:prstGeom prst="rect">
            <a:avLst/>
          </a:prstGeom>
          <a:noFill/>
        </p:spPr>
        <p:txBody>
          <a:bodyPr wrap="square" rtlCol="0">
            <a:spAutoFit/>
          </a:bodyPr>
          <a:lstStyle/>
          <a:p>
            <a:r>
              <a:rPr lang="ru-RU" b="1" dirty="0" smtClean="0"/>
              <a:t>Долматовский, Е.А.</a:t>
            </a:r>
          </a:p>
          <a:p>
            <a:r>
              <a:rPr lang="ru-RU" dirty="0" smtClean="0"/>
              <a:t>   Добровольцы : роман в стихах / Е. А. </a:t>
            </a:r>
            <a:r>
              <a:rPr lang="ru-RU" dirty="0" err="1" smtClean="0"/>
              <a:t>Долматовский</a:t>
            </a:r>
            <a:r>
              <a:rPr lang="ru-RU" dirty="0" smtClean="0"/>
              <a:t>  Собр. Соч., </a:t>
            </a:r>
            <a:r>
              <a:rPr lang="ru-RU" dirty="0" smtClean="0"/>
              <a:t>Т.3 Песни. Поэмы.- М.,1979. - С. 258- 419</a:t>
            </a:r>
            <a:endParaRPr lang="ru-RU" dirty="0"/>
          </a:p>
        </p:txBody>
      </p:sp>
      <p:sp>
        <p:nvSpPr>
          <p:cNvPr id="6" name="Прямоугольник 5"/>
          <p:cNvSpPr/>
          <p:nvPr/>
        </p:nvSpPr>
        <p:spPr>
          <a:xfrm>
            <a:off x="4067944" y="2564904"/>
            <a:ext cx="4752528" cy="2308324"/>
          </a:xfrm>
          <a:prstGeom prst="rect">
            <a:avLst/>
          </a:prstGeom>
        </p:spPr>
        <p:txBody>
          <a:bodyPr wrap="square">
            <a:spAutoFit/>
          </a:bodyPr>
          <a:lstStyle/>
          <a:p>
            <a:pPr algn="just"/>
            <a:r>
              <a:rPr lang="ru-RU" dirty="0" smtClean="0"/>
              <a:t>«О жизни и смерти, любви и разлуке, о трудной эпохе, взлелеющей нас...” Посвящается первым строителям московского метро 1930-х г.г. О работе, настоящей дружбе, верной любви и нелегкой судьбе героев поэмы: Николая Кайтанова, Славы Уфимцева и Леши Акишина, которые всегда были там, где труднее.</a:t>
            </a:r>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5877272"/>
            <a:ext cx="5814392" cy="584775"/>
          </a:xfrm>
          <a:prstGeom prst="rect">
            <a:avLst/>
          </a:prstGeom>
        </p:spPr>
        <p:txBody>
          <a:bodyPr wrap="square">
            <a:spAutoFit/>
          </a:bodyPr>
          <a:lstStyle/>
          <a:p>
            <a:pPr algn="ctr"/>
            <a:r>
              <a:rPr lang="ru-RU" sz="1600" b="1" i="1" dirty="0" smtClean="0">
                <a:solidFill>
                  <a:srgbClr val="FF0000"/>
                </a:solidFill>
                <a:latin typeface="Times New Roman" pitchFamily="18" charset="0"/>
                <a:cs typeface="Times New Roman" pitchFamily="18" charset="0"/>
              </a:rPr>
              <a:t>Библиотечно - информационный центр - филиал №12</a:t>
            </a:r>
          </a:p>
          <a:p>
            <a:pPr algn="ctr"/>
            <a:r>
              <a:rPr lang="ru-RU" sz="1600" b="1" i="1" dirty="0" smtClean="0">
                <a:solidFill>
                  <a:srgbClr val="FF0000"/>
                </a:solidFill>
                <a:latin typeface="Times New Roman" pitchFamily="18" charset="0"/>
                <a:cs typeface="Times New Roman" pitchFamily="18" charset="0"/>
              </a:rPr>
              <a:t>Ул. Театральная, 6</a:t>
            </a:r>
            <a:endParaRPr lang="ru-RU" sz="1600" b="1" dirty="0">
              <a:solidFill>
                <a:srgbClr val="FF0000"/>
              </a:solidFill>
            </a:endParaRPr>
          </a:p>
        </p:txBody>
      </p:sp>
      <p:pic>
        <p:nvPicPr>
          <p:cNvPr id="1026" name="Picture 2" descr="Добровольцы"/>
          <p:cNvPicPr>
            <a:picLocks noChangeAspect="1" noChangeArrowheads="1"/>
          </p:cNvPicPr>
          <p:nvPr/>
        </p:nvPicPr>
        <p:blipFill>
          <a:blip r:embed="rId2" cstate="print"/>
          <a:srcRect/>
          <a:stretch>
            <a:fillRect/>
          </a:stretch>
        </p:blipFill>
        <p:spPr bwMode="auto">
          <a:xfrm>
            <a:off x="179512" y="476672"/>
            <a:ext cx="2664296" cy="4518248"/>
          </a:xfrm>
          <a:prstGeom prst="rect">
            <a:avLst/>
          </a:prstGeom>
          <a:ln>
            <a:noFill/>
          </a:ln>
          <a:effectLst>
            <a:outerShdw blurRad="292100" dist="139700" dir="2700000" algn="tl" rotWithShape="0">
              <a:srgbClr val="333333">
                <a:alpha val="65000"/>
              </a:srgbClr>
            </a:outerShdw>
          </a:effectLst>
        </p:spPr>
      </p:pic>
      <p:sp>
        <p:nvSpPr>
          <p:cNvPr id="4" name="Прямоугольник 3"/>
          <p:cNvSpPr/>
          <p:nvPr/>
        </p:nvSpPr>
        <p:spPr>
          <a:xfrm>
            <a:off x="3059832" y="5013176"/>
            <a:ext cx="5400600" cy="369332"/>
          </a:xfrm>
          <a:prstGeom prst="rect">
            <a:avLst/>
          </a:prstGeom>
        </p:spPr>
        <p:txBody>
          <a:bodyPr wrap="square">
            <a:spAutoFit/>
          </a:bodyPr>
          <a:lstStyle/>
          <a:p>
            <a:pPr algn="just"/>
            <a:r>
              <a:rPr lang="ru-RU" dirty="0" smtClean="0">
                <a:hlinkClick r:id="rId3"/>
              </a:rPr>
              <a:t>         </a:t>
            </a:r>
            <a:r>
              <a:rPr lang="en-US" dirty="0" smtClean="0">
                <a:hlinkClick r:id="rId3"/>
              </a:rPr>
              <a:t>https://www.youtube.com/watch?v=bb6hMTzIQe4</a:t>
            </a:r>
            <a:endParaRPr lang="ru-RU" dirty="0"/>
          </a:p>
        </p:txBody>
      </p:sp>
      <p:sp>
        <p:nvSpPr>
          <p:cNvPr id="6" name="Прямоугольник 5"/>
          <p:cNvSpPr/>
          <p:nvPr/>
        </p:nvSpPr>
        <p:spPr>
          <a:xfrm>
            <a:off x="3059832" y="548681"/>
            <a:ext cx="5040560" cy="4247317"/>
          </a:xfrm>
          <a:prstGeom prst="rect">
            <a:avLst/>
          </a:prstGeom>
        </p:spPr>
        <p:txBody>
          <a:bodyPr wrap="square">
            <a:spAutoFit/>
          </a:bodyPr>
          <a:lstStyle/>
          <a:p>
            <a:pPr algn="just"/>
            <a:endParaRPr lang="ru-RU" dirty="0" smtClean="0"/>
          </a:p>
          <a:p>
            <a:pPr algn="just"/>
            <a:r>
              <a:rPr lang="ru-RU" b="1" dirty="0" smtClean="0"/>
              <a:t>  Фильм «Добровольцы» </a:t>
            </a:r>
            <a:r>
              <a:rPr lang="ru-RU" dirty="0" smtClean="0"/>
              <a:t>по одноименному роману в стихах Евгения Долматовского, снятый  режиссёром  Дмитрием Егоровым  в 1958 году. </a:t>
            </a:r>
            <a:br>
              <a:rPr lang="ru-RU" dirty="0" smtClean="0"/>
            </a:br>
            <a:r>
              <a:rPr lang="ru-RU" dirty="0" smtClean="0"/>
              <a:t>Среди тысяч юношей и девушек, пришедших на ударную стройку, были Коля Кайтанов (Михаил Ульянов), Слава Уфимцев (Петр Щербаков), Алеша Акишин (Леонид Быков) и Леля Теплова (Элина Быстрицкая). Молодых метростроевцев связали крепкие узы дружбы, а Колю и Лелю — и любовь. По-разному сложились в дальнейшем их судьбы, но через все испытания они пронесли дружбу, которая родилась в их юности. </a:t>
            </a:r>
            <a:br>
              <a:rPr lang="ru-RU" dirty="0" smtClean="0"/>
            </a:br>
            <a:r>
              <a:rPr lang="ru-RU" dirty="0" smtClean="0"/>
              <a:t/>
            </a:r>
            <a:br>
              <a:rPr lang="ru-RU" dirty="0" smtClean="0"/>
            </a:br>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5491682"/>
            <a:ext cx="6246440" cy="584775"/>
          </a:xfrm>
          <a:prstGeom prst="rect">
            <a:avLst/>
          </a:prstGeom>
        </p:spPr>
        <p:txBody>
          <a:bodyPr wrap="square">
            <a:spAutoFit/>
          </a:bodyPr>
          <a:lstStyle/>
          <a:p>
            <a:pPr algn="ctr"/>
            <a:r>
              <a:rPr lang="ru-RU" sz="1600" b="1" i="1" dirty="0" smtClean="0">
                <a:solidFill>
                  <a:srgbClr val="FF0000"/>
                </a:solidFill>
                <a:latin typeface="Times New Roman" pitchFamily="18" charset="0"/>
                <a:cs typeface="Times New Roman" pitchFamily="18" charset="0"/>
              </a:rPr>
              <a:t>Библиотечно - информационный центр - филиал №12</a:t>
            </a:r>
          </a:p>
          <a:p>
            <a:pPr algn="ctr"/>
            <a:r>
              <a:rPr lang="ru-RU" sz="1600" b="1" i="1" dirty="0" smtClean="0">
                <a:solidFill>
                  <a:srgbClr val="FF0000"/>
                </a:solidFill>
                <a:latin typeface="Times New Roman" pitchFamily="18" charset="0"/>
                <a:cs typeface="Times New Roman" pitchFamily="18" charset="0"/>
              </a:rPr>
              <a:t>Ул. Театральная, 6</a:t>
            </a:r>
            <a:endParaRPr lang="ru-RU" sz="1600" b="1" dirty="0">
              <a:solidFill>
                <a:srgbClr val="FF0000"/>
              </a:solidFill>
            </a:endParaRPr>
          </a:p>
        </p:txBody>
      </p:sp>
      <p:sp>
        <p:nvSpPr>
          <p:cNvPr id="3" name="Прямоугольник 2"/>
          <p:cNvSpPr/>
          <p:nvPr/>
        </p:nvSpPr>
        <p:spPr>
          <a:xfrm>
            <a:off x="3131840" y="980728"/>
            <a:ext cx="5616624" cy="923330"/>
          </a:xfrm>
          <a:prstGeom prst="rect">
            <a:avLst/>
          </a:prstGeom>
        </p:spPr>
        <p:txBody>
          <a:bodyPr wrap="square">
            <a:spAutoFit/>
          </a:bodyPr>
          <a:lstStyle/>
          <a:p>
            <a:r>
              <a:rPr lang="ru-RU" b="1" dirty="0" smtClean="0"/>
              <a:t>Каверин, В. А.</a:t>
            </a:r>
          </a:p>
          <a:p>
            <a:r>
              <a:rPr lang="ru-RU" dirty="0" smtClean="0"/>
              <a:t>   Два капитана : роман / В. А. Каверин . - М. : АСТ, 2004. - 622 с</a:t>
            </a:r>
            <a:endParaRPr lang="ru-RU" dirty="0"/>
          </a:p>
        </p:txBody>
      </p:sp>
      <p:pic>
        <p:nvPicPr>
          <p:cNvPr id="3075" name="Picture 3" descr="C:\Users\user_2\Desktop\1.jpg"/>
          <p:cNvPicPr>
            <a:picLocks noChangeAspect="1" noChangeArrowheads="1"/>
          </p:cNvPicPr>
          <p:nvPr/>
        </p:nvPicPr>
        <p:blipFill>
          <a:blip r:embed="rId2" cstate="print"/>
          <a:srcRect l="12810" t="6059" r="1465" b="51931"/>
          <a:stretch>
            <a:fillRect/>
          </a:stretch>
        </p:blipFill>
        <p:spPr bwMode="auto">
          <a:xfrm rot="5400000">
            <a:off x="-288540" y="1448780"/>
            <a:ext cx="3816424" cy="2592288"/>
          </a:xfrm>
          <a:prstGeom prst="rect">
            <a:avLst/>
          </a:prstGeom>
          <a:ln>
            <a:noFill/>
          </a:ln>
          <a:effectLst>
            <a:outerShdw blurRad="292100" dist="139700" dir="2700000" algn="tl" rotWithShape="0">
              <a:srgbClr val="333333">
                <a:alpha val="65000"/>
              </a:srgbClr>
            </a:outerShdw>
          </a:effectLst>
        </p:spPr>
      </p:pic>
      <p:sp>
        <p:nvSpPr>
          <p:cNvPr id="6" name="Прямоугольник 5"/>
          <p:cNvSpPr/>
          <p:nvPr/>
        </p:nvSpPr>
        <p:spPr>
          <a:xfrm>
            <a:off x="3347864" y="2136339"/>
            <a:ext cx="5328592" cy="2308324"/>
          </a:xfrm>
          <a:prstGeom prst="rect">
            <a:avLst/>
          </a:prstGeom>
        </p:spPr>
        <p:txBody>
          <a:bodyPr wrap="square">
            <a:spAutoFit/>
          </a:bodyPr>
          <a:lstStyle/>
          <a:p>
            <a:pPr algn="just"/>
            <a:r>
              <a:rPr lang="ru-RU" dirty="0" smtClean="0"/>
              <a:t>В романе перед нами проходят истории двух главных героев — Сани Григорьева и капитана Татаринова. Вся жизнь Саньки связана с подвигом отважного капитана, с детства равняется он на отважного исследователя Севера и во взрослом возрасте находит экспедицию «Св.Марии», выполняя свой долг перед памятью Ивана Львовича.</a:t>
            </a:r>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0800000" flipV="1">
            <a:off x="323528" y="5906601"/>
            <a:ext cx="7128792" cy="584775"/>
          </a:xfrm>
          <a:prstGeom prst="rect">
            <a:avLst/>
          </a:prstGeom>
        </p:spPr>
        <p:txBody>
          <a:bodyPr wrap="square">
            <a:spAutoFit/>
          </a:bodyPr>
          <a:lstStyle/>
          <a:p>
            <a:pPr algn="ctr"/>
            <a:r>
              <a:rPr lang="ru-RU" sz="1600" b="1" i="1" dirty="0" smtClean="0">
                <a:solidFill>
                  <a:srgbClr val="FF0000"/>
                </a:solidFill>
                <a:latin typeface="Times New Roman" pitchFamily="18" charset="0"/>
                <a:cs typeface="Times New Roman" pitchFamily="18" charset="0"/>
              </a:rPr>
              <a:t>Библиотечно - информационный центр - филиал №12</a:t>
            </a:r>
          </a:p>
          <a:p>
            <a:pPr algn="ctr"/>
            <a:r>
              <a:rPr lang="ru-RU" sz="1600" b="1" i="1" dirty="0" smtClean="0">
                <a:solidFill>
                  <a:srgbClr val="FF0000"/>
                </a:solidFill>
                <a:latin typeface="Times New Roman" pitchFamily="18" charset="0"/>
                <a:cs typeface="Times New Roman" pitchFamily="18" charset="0"/>
              </a:rPr>
              <a:t>Ул. Театральная, 6</a:t>
            </a:r>
            <a:endParaRPr lang="ru-RU" sz="1600" b="1" dirty="0">
              <a:solidFill>
                <a:srgbClr val="FF0000"/>
              </a:solidFill>
            </a:endParaRPr>
          </a:p>
        </p:txBody>
      </p:sp>
      <p:pic>
        <p:nvPicPr>
          <p:cNvPr id="2050" name="Picture 2" descr="Два Капитана (1976)"/>
          <p:cNvPicPr>
            <a:picLocks noChangeAspect="1" noChangeArrowheads="1"/>
          </p:cNvPicPr>
          <p:nvPr/>
        </p:nvPicPr>
        <p:blipFill>
          <a:blip r:embed="rId2" cstate="print"/>
          <a:srcRect/>
          <a:stretch>
            <a:fillRect/>
          </a:stretch>
        </p:blipFill>
        <p:spPr bwMode="auto">
          <a:xfrm>
            <a:off x="395536" y="1052736"/>
            <a:ext cx="2808312" cy="4320480"/>
          </a:xfrm>
          <a:prstGeom prst="rect">
            <a:avLst/>
          </a:prstGeom>
          <a:ln>
            <a:noFill/>
          </a:ln>
          <a:effectLst>
            <a:outerShdw blurRad="292100" dist="139700" dir="2700000" algn="tl" rotWithShape="0">
              <a:srgbClr val="333333">
                <a:alpha val="65000"/>
              </a:srgbClr>
            </a:outerShdw>
          </a:effectLst>
        </p:spPr>
      </p:pic>
      <p:sp>
        <p:nvSpPr>
          <p:cNvPr id="4" name="Прямоугольник 3"/>
          <p:cNvSpPr/>
          <p:nvPr/>
        </p:nvSpPr>
        <p:spPr>
          <a:xfrm>
            <a:off x="3275856" y="1196753"/>
            <a:ext cx="5544616" cy="2862322"/>
          </a:xfrm>
          <a:prstGeom prst="rect">
            <a:avLst/>
          </a:prstGeom>
        </p:spPr>
        <p:txBody>
          <a:bodyPr wrap="square">
            <a:spAutoFit/>
          </a:bodyPr>
          <a:lstStyle/>
          <a:p>
            <a:pPr algn="just"/>
            <a:r>
              <a:rPr lang="ru-RU" b="1" dirty="0" smtClean="0"/>
              <a:t>  Фильм «Два капитана»</a:t>
            </a:r>
            <a:r>
              <a:rPr lang="ru-RU" dirty="0" smtClean="0"/>
              <a:t> по известной книге В. Каверина, снятый в 1976 году и ставший последним для режиссёра Евгения Карелова, станет лучшим подарком для тех, кого все еще манят тайны далеких странствий. Если вы, затаив дыхание, перечитываете эту книгу, то сомнений — смотреть этот фильм или нет — у вас просто быть не может. История о мальчике, жизнь которого навсегда изменит, на первый взгляд, безобидная находка — старые письма....</a:t>
            </a:r>
            <a:endParaRPr lang="ru-RU" dirty="0"/>
          </a:p>
        </p:txBody>
      </p:sp>
      <p:sp>
        <p:nvSpPr>
          <p:cNvPr id="10" name="Прямоугольник 9"/>
          <p:cNvSpPr/>
          <p:nvPr/>
        </p:nvSpPr>
        <p:spPr>
          <a:xfrm>
            <a:off x="3347864" y="4398496"/>
            <a:ext cx="5400600" cy="646331"/>
          </a:xfrm>
          <a:prstGeom prst="rect">
            <a:avLst/>
          </a:prstGeom>
        </p:spPr>
        <p:txBody>
          <a:bodyPr wrap="square">
            <a:spAutoFit/>
          </a:bodyPr>
          <a:lstStyle/>
          <a:p>
            <a:r>
              <a:rPr lang="en-US" dirty="0" smtClean="0">
                <a:hlinkClick r:id="rId3"/>
              </a:rPr>
              <a:t>https://www.youtube.com/watch?v=G3DqPyUZROc</a:t>
            </a:r>
            <a:endParaRPr lang="ru-RU" dirty="0" smtClean="0"/>
          </a:p>
          <a:p>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0800000" flipV="1">
            <a:off x="107504" y="5906601"/>
            <a:ext cx="7128792" cy="584775"/>
          </a:xfrm>
          <a:prstGeom prst="rect">
            <a:avLst/>
          </a:prstGeom>
        </p:spPr>
        <p:txBody>
          <a:bodyPr wrap="square">
            <a:spAutoFit/>
          </a:bodyPr>
          <a:lstStyle/>
          <a:p>
            <a:pPr algn="ctr"/>
            <a:r>
              <a:rPr lang="ru-RU" sz="1600" b="1" i="1" dirty="0" smtClean="0">
                <a:solidFill>
                  <a:srgbClr val="FF0000"/>
                </a:solidFill>
                <a:latin typeface="Times New Roman" pitchFamily="18" charset="0"/>
                <a:cs typeface="Times New Roman" pitchFamily="18" charset="0"/>
              </a:rPr>
              <a:t>Библиотечно - информационный центр - филиал №12</a:t>
            </a:r>
          </a:p>
          <a:p>
            <a:pPr algn="ctr"/>
            <a:r>
              <a:rPr lang="ru-RU" sz="1600" b="1" i="1" dirty="0" smtClean="0">
                <a:solidFill>
                  <a:srgbClr val="FF0000"/>
                </a:solidFill>
                <a:latin typeface="Times New Roman" pitchFamily="18" charset="0"/>
                <a:cs typeface="Times New Roman" pitchFamily="18" charset="0"/>
              </a:rPr>
              <a:t>Ул. Театральная, 6</a:t>
            </a:r>
            <a:endParaRPr lang="ru-RU" sz="1600" b="1" dirty="0">
              <a:solidFill>
                <a:srgbClr val="FF0000"/>
              </a:solidFill>
            </a:endParaRPr>
          </a:p>
        </p:txBody>
      </p:sp>
      <p:sp>
        <p:nvSpPr>
          <p:cNvPr id="3" name="Прямоугольник 2"/>
          <p:cNvSpPr/>
          <p:nvPr/>
        </p:nvSpPr>
        <p:spPr>
          <a:xfrm>
            <a:off x="3419872" y="1124745"/>
            <a:ext cx="5616624" cy="1200329"/>
          </a:xfrm>
          <a:prstGeom prst="rect">
            <a:avLst/>
          </a:prstGeom>
        </p:spPr>
        <p:txBody>
          <a:bodyPr wrap="square">
            <a:spAutoFit/>
          </a:bodyPr>
          <a:lstStyle/>
          <a:p>
            <a:r>
              <a:rPr lang="ru-RU" b="1" dirty="0" smtClean="0"/>
              <a:t>Соротокина, Н. М.</a:t>
            </a:r>
          </a:p>
          <a:p>
            <a:r>
              <a:rPr lang="ru-RU" dirty="0" smtClean="0"/>
              <a:t>   Гардемарины, вперед!. (Трое из навигацкой</a:t>
            </a:r>
          </a:p>
          <a:p>
            <a:r>
              <a:rPr lang="ru-RU" dirty="0" smtClean="0"/>
              <a:t>школы) : роман / Н. М.  Соротокина. – </a:t>
            </a:r>
            <a:r>
              <a:rPr lang="ru-RU" smtClean="0"/>
              <a:t>Ростов  </a:t>
            </a:r>
            <a:r>
              <a:rPr lang="ru-RU" dirty="0" smtClean="0"/>
              <a:t>н/Д : Изд-во Ростовского ун-та, 1992. – 349с.</a:t>
            </a:r>
            <a:endParaRPr lang="ru-RU" dirty="0"/>
          </a:p>
        </p:txBody>
      </p:sp>
      <p:pic>
        <p:nvPicPr>
          <p:cNvPr id="26626" name="Picture 2" descr="http://knigirossii.ru/pictures/2/44/3353449_sbig1.jpg"/>
          <p:cNvPicPr>
            <a:picLocks noChangeAspect="1" noChangeArrowheads="1"/>
          </p:cNvPicPr>
          <p:nvPr/>
        </p:nvPicPr>
        <p:blipFill>
          <a:blip r:embed="rId2" cstate="print"/>
          <a:srcRect/>
          <a:stretch>
            <a:fillRect/>
          </a:stretch>
        </p:blipFill>
        <p:spPr bwMode="auto">
          <a:xfrm>
            <a:off x="251520" y="836712"/>
            <a:ext cx="2880320" cy="4544339"/>
          </a:xfrm>
          <a:prstGeom prst="rect">
            <a:avLst/>
          </a:prstGeom>
          <a:ln>
            <a:noFill/>
          </a:ln>
          <a:effectLst>
            <a:outerShdw blurRad="292100" dist="139700" dir="2700000" algn="tl" rotWithShape="0">
              <a:srgbClr val="333333">
                <a:alpha val="65000"/>
              </a:srgbClr>
            </a:outerShdw>
          </a:effectLst>
        </p:spPr>
      </p:pic>
      <p:sp>
        <p:nvSpPr>
          <p:cNvPr id="5" name="Прямоугольник 4"/>
          <p:cNvSpPr/>
          <p:nvPr/>
        </p:nvSpPr>
        <p:spPr>
          <a:xfrm>
            <a:off x="3275856" y="2564904"/>
            <a:ext cx="5472608" cy="2585323"/>
          </a:xfrm>
          <a:prstGeom prst="rect">
            <a:avLst/>
          </a:prstGeom>
        </p:spPr>
        <p:txBody>
          <a:bodyPr wrap="square">
            <a:spAutoFit/>
          </a:bodyPr>
          <a:lstStyle/>
          <a:p>
            <a:pPr algn="just"/>
            <a:r>
              <a:rPr lang="ru-RU" dirty="0" smtClean="0"/>
              <a:t>Морская академия, или попросту Навигацкая школа, готовит гардемаринов для русского флота. Воспитанники школы Алексей Корсак, Никита Оленев и Александр Белов оказываются в гуще событий, вызванных заговором против дочери Петра I императрицы  Елизаветы. Молодые люди жаждали приключений и славы, а теперь им предстоит на деле доказать, что отвага, честь, дружба и верность - не пустые слова.</a:t>
            </a:r>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0800000" flipV="1">
            <a:off x="611560" y="5906601"/>
            <a:ext cx="6246440" cy="584775"/>
          </a:xfrm>
          <a:prstGeom prst="rect">
            <a:avLst/>
          </a:prstGeom>
        </p:spPr>
        <p:txBody>
          <a:bodyPr wrap="square">
            <a:spAutoFit/>
          </a:bodyPr>
          <a:lstStyle/>
          <a:p>
            <a:pPr algn="ctr"/>
            <a:r>
              <a:rPr lang="ru-RU" sz="1600" b="1" i="1" dirty="0" smtClean="0">
                <a:solidFill>
                  <a:srgbClr val="FF0000"/>
                </a:solidFill>
                <a:latin typeface="Times New Roman" pitchFamily="18" charset="0"/>
                <a:cs typeface="Times New Roman" pitchFamily="18" charset="0"/>
              </a:rPr>
              <a:t>Библиотечно - информационный центр - филиал №12</a:t>
            </a:r>
          </a:p>
          <a:p>
            <a:pPr algn="ctr"/>
            <a:r>
              <a:rPr lang="ru-RU" sz="1600" b="1" i="1" dirty="0" smtClean="0">
                <a:solidFill>
                  <a:srgbClr val="FF0000"/>
                </a:solidFill>
                <a:latin typeface="Times New Roman" pitchFamily="18" charset="0"/>
                <a:cs typeface="Times New Roman" pitchFamily="18" charset="0"/>
              </a:rPr>
              <a:t>Ул. Театральная, 6</a:t>
            </a:r>
            <a:endParaRPr lang="ru-RU" sz="1600" b="1" dirty="0">
              <a:solidFill>
                <a:srgbClr val="FF0000"/>
              </a:solidFill>
            </a:endParaRPr>
          </a:p>
        </p:txBody>
      </p:sp>
      <p:sp>
        <p:nvSpPr>
          <p:cNvPr id="3" name="Прямоугольник 2"/>
          <p:cNvSpPr/>
          <p:nvPr/>
        </p:nvSpPr>
        <p:spPr>
          <a:xfrm>
            <a:off x="3995936" y="2413338"/>
            <a:ext cx="4608512" cy="1754326"/>
          </a:xfrm>
          <a:prstGeom prst="rect">
            <a:avLst/>
          </a:prstGeom>
        </p:spPr>
        <p:txBody>
          <a:bodyPr wrap="square">
            <a:spAutoFit/>
          </a:bodyPr>
          <a:lstStyle/>
          <a:p>
            <a:pPr algn="just"/>
            <a:r>
              <a:rPr lang="ru-RU" b="1" dirty="0" smtClean="0"/>
              <a:t>«Гардемари́ны, вперёд!»</a:t>
            </a:r>
            <a:r>
              <a:rPr lang="ru-RU" dirty="0" smtClean="0"/>
              <a:t> — первый фильм кинотрилогии о гардемаринах, снимался в период с 1986 года по 1987 год. Снят по роману Нины Соротокиной «Трое из Навигацкой школы». Режиссер Светлана Дружинина.</a:t>
            </a:r>
            <a:endParaRPr lang="ru-RU" dirty="0"/>
          </a:p>
        </p:txBody>
      </p:sp>
      <p:pic>
        <p:nvPicPr>
          <p:cNvPr id="25604" name="Picture 4" descr="http://www.kinopoisk.ru/images/film_big/77261.jpg"/>
          <p:cNvPicPr>
            <a:picLocks noChangeAspect="1" noChangeArrowheads="1"/>
          </p:cNvPicPr>
          <p:nvPr/>
        </p:nvPicPr>
        <p:blipFill>
          <a:blip r:embed="rId2" cstate="print"/>
          <a:srcRect/>
          <a:stretch>
            <a:fillRect/>
          </a:stretch>
        </p:blipFill>
        <p:spPr bwMode="auto">
          <a:xfrm>
            <a:off x="323528" y="620688"/>
            <a:ext cx="2808312" cy="4608512"/>
          </a:xfrm>
          <a:prstGeom prst="rect">
            <a:avLst/>
          </a:prstGeom>
          <a:ln>
            <a:noFill/>
          </a:ln>
          <a:effectLst>
            <a:outerShdw blurRad="292100" dist="139700" dir="2700000" algn="tl" rotWithShape="0">
              <a:srgbClr val="333333">
                <a:alpha val="65000"/>
              </a:srgbClr>
            </a:outerShdw>
          </a:effectLst>
        </p:spPr>
      </p:pic>
      <p:sp>
        <p:nvSpPr>
          <p:cNvPr id="8" name="Прямоугольник 7"/>
          <p:cNvSpPr/>
          <p:nvPr/>
        </p:nvSpPr>
        <p:spPr>
          <a:xfrm>
            <a:off x="3635896" y="4813994"/>
            <a:ext cx="5040560" cy="646331"/>
          </a:xfrm>
          <a:prstGeom prst="rect">
            <a:avLst/>
          </a:prstGeom>
        </p:spPr>
        <p:txBody>
          <a:bodyPr wrap="square">
            <a:spAutoFit/>
          </a:bodyPr>
          <a:lstStyle/>
          <a:p>
            <a:r>
              <a:rPr lang="en-US" dirty="0" smtClean="0">
                <a:hlinkClick r:id="rId3"/>
              </a:rPr>
              <a:t>https://www.youtube.com/watch?v=diOtCF0CKKY&amp;list=PLO7FUJHSsKrBH1T6OxRafoTT_u8MRaeYs</a:t>
            </a:r>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0" y="2967335"/>
            <a:ext cx="4572000" cy="369332"/>
          </a:xfrm>
          <a:prstGeom prst="rect">
            <a:avLst/>
          </a:prstGeom>
        </p:spPr>
        <p:txBody>
          <a:bodyPr>
            <a:spAutoFit/>
          </a:bodyPr>
          <a:lstStyle/>
          <a:p>
            <a:pPr algn="ctr"/>
            <a:endParaRPr lang="ru-RU" b="1" dirty="0">
              <a:solidFill>
                <a:srgbClr val="FF0000"/>
              </a:solidFill>
            </a:endParaRPr>
          </a:p>
        </p:txBody>
      </p:sp>
      <p:sp>
        <p:nvSpPr>
          <p:cNvPr id="3" name="Прямоугольник 2"/>
          <p:cNvSpPr/>
          <p:nvPr/>
        </p:nvSpPr>
        <p:spPr>
          <a:xfrm>
            <a:off x="0" y="404665"/>
            <a:ext cx="8964488" cy="523220"/>
          </a:xfrm>
          <a:prstGeom prst="rect">
            <a:avLst/>
          </a:prstGeom>
        </p:spPr>
        <p:txBody>
          <a:bodyPr wrap="square">
            <a:spAutoFit/>
          </a:bodyPr>
          <a:lstStyle/>
          <a:p>
            <a:pPr algn="ctr"/>
            <a:r>
              <a:rPr lang="ru-RU" sz="2800" b="1" i="1" dirty="0" smtClean="0">
                <a:solidFill>
                  <a:srgbClr val="FF0000"/>
                </a:solidFill>
                <a:latin typeface="Times New Roman" pitchFamily="18" charset="0"/>
                <a:cs typeface="Times New Roman" pitchFamily="18" charset="0"/>
              </a:rPr>
              <a:t>Библиотечно - информационный центр - филиал №12</a:t>
            </a:r>
            <a:endParaRPr lang="ru-RU" sz="2800" b="1" dirty="0">
              <a:solidFill>
                <a:srgbClr val="FF0000"/>
              </a:solidFill>
            </a:endParaRPr>
          </a:p>
        </p:txBody>
      </p:sp>
      <p:sp>
        <p:nvSpPr>
          <p:cNvPr id="4" name="Прямоугольник 3"/>
          <p:cNvSpPr/>
          <p:nvPr/>
        </p:nvSpPr>
        <p:spPr>
          <a:xfrm>
            <a:off x="1259632" y="1728535"/>
            <a:ext cx="6768752" cy="2785378"/>
          </a:xfrm>
          <a:prstGeom prst="rect">
            <a:avLst/>
          </a:prstGeom>
        </p:spPr>
        <p:txBody>
          <a:bodyPr wrap="square">
            <a:spAutoFit/>
          </a:bodyPr>
          <a:lstStyle/>
          <a:p>
            <a:pPr algn="ctr"/>
            <a:r>
              <a:rPr lang="ru-RU" sz="4000" b="1" dirty="0" smtClean="0">
                <a:solidFill>
                  <a:srgbClr val="FF0000"/>
                </a:solidFill>
                <a:latin typeface="Times New Roman" pitchFamily="18" charset="0"/>
                <a:cs typeface="Times New Roman" pitchFamily="18" charset="0"/>
              </a:rPr>
              <a:t>Спасибо за внимание</a:t>
            </a:r>
          </a:p>
          <a:p>
            <a:pPr algn="ctr">
              <a:lnSpc>
                <a:spcPct val="150000"/>
              </a:lnSpc>
            </a:pPr>
            <a:r>
              <a:rPr lang="ru-RU" b="1" dirty="0" smtClean="0">
                <a:solidFill>
                  <a:srgbClr val="7030A0"/>
                </a:solidFill>
                <a:latin typeface="Times New Roman" pitchFamily="18" charset="0"/>
                <a:cs typeface="Times New Roman" pitchFamily="18" charset="0"/>
              </a:rPr>
              <a:t>Контактная информация:</a:t>
            </a:r>
          </a:p>
          <a:p>
            <a:pPr algn="ctr">
              <a:lnSpc>
                <a:spcPct val="150000"/>
              </a:lnSpc>
            </a:pPr>
            <a:r>
              <a:rPr lang="ru-RU" b="1" dirty="0" smtClean="0">
                <a:solidFill>
                  <a:srgbClr val="7030A0"/>
                </a:solidFill>
                <a:latin typeface="Times New Roman" pitchFamily="18" charset="0"/>
                <a:cs typeface="Times New Roman" pitchFamily="18" charset="0"/>
              </a:rPr>
              <a:t>347913 Ростовская область</a:t>
            </a:r>
          </a:p>
          <a:p>
            <a:pPr algn="ctr">
              <a:lnSpc>
                <a:spcPct val="150000"/>
              </a:lnSpc>
            </a:pPr>
            <a:r>
              <a:rPr lang="ru-RU" b="1" dirty="0" smtClean="0">
                <a:solidFill>
                  <a:srgbClr val="7030A0"/>
                </a:solidFill>
                <a:latin typeface="Times New Roman" pitchFamily="18" charset="0"/>
                <a:cs typeface="Times New Roman" pitchFamily="18" charset="0"/>
              </a:rPr>
              <a:t>г. Таганрог, ул. Театральная ,6</a:t>
            </a:r>
          </a:p>
          <a:p>
            <a:pPr algn="ctr">
              <a:lnSpc>
                <a:spcPct val="150000"/>
              </a:lnSpc>
            </a:pPr>
            <a:r>
              <a:rPr lang="ru-RU" b="1" dirty="0" smtClean="0">
                <a:solidFill>
                  <a:srgbClr val="7030A0"/>
                </a:solidFill>
                <a:latin typeface="Times New Roman" pitchFamily="18" charset="0"/>
                <a:cs typeface="Times New Roman" pitchFamily="18" charset="0"/>
              </a:rPr>
              <a:t>(8634)33-33-13</a:t>
            </a:r>
            <a:endParaRPr lang="en-US" b="1" dirty="0" smtClean="0">
              <a:solidFill>
                <a:srgbClr val="7030A0"/>
              </a:solidFill>
              <a:latin typeface="Times New Roman" pitchFamily="18" charset="0"/>
              <a:cs typeface="Times New Roman" pitchFamily="18" charset="0"/>
            </a:endParaRPr>
          </a:p>
          <a:p>
            <a:pPr algn="ctr">
              <a:lnSpc>
                <a:spcPct val="150000"/>
              </a:lnSpc>
            </a:pPr>
            <a:r>
              <a:rPr lang="en-US" b="1" dirty="0" smtClean="0">
                <a:solidFill>
                  <a:srgbClr val="7030A0"/>
                </a:solidFill>
                <a:latin typeface="Times New Roman" pitchFamily="18" charset="0"/>
                <a:cs typeface="Times New Roman" pitchFamily="18" charset="0"/>
                <a:hlinkClick r:id="rId2"/>
              </a:rPr>
              <a:t>F12@taglib.ru</a:t>
            </a:r>
            <a:endParaRPr lang="ru-RU" dirty="0"/>
          </a:p>
        </p:txBody>
      </p:sp>
      <p:pic>
        <p:nvPicPr>
          <p:cNvPr id="5" name="Picture 2" descr="D:\Мои документы\Мои рисунки\A9D6U2QCAUY9ARGCA5TIM7ZCAVFMH8FCAGGZWQ0CAEFOVICCAUYRYFDCAOR3V93CATKM522CAVY62RNCAIEDVA0CAG1BYWNCA7IZBNJCADQHP2JCAQJ0IEDCAAUKUMECAGPU0LACA4PXS99CAJZH6F7CAHVSIA6.jpg"/>
          <p:cNvPicPr>
            <a:picLocks noChangeAspect="1" noChangeArrowheads="1"/>
          </p:cNvPicPr>
          <p:nvPr/>
        </p:nvPicPr>
        <p:blipFill>
          <a:blip r:embed="rId3" cstate="print"/>
          <a:srcRect/>
          <a:stretch>
            <a:fillRect/>
          </a:stretch>
        </p:blipFill>
        <p:spPr bwMode="auto">
          <a:xfrm>
            <a:off x="3491880" y="3717032"/>
            <a:ext cx="285750" cy="285750"/>
          </a:xfrm>
          <a:prstGeom prst="rect">
            <a:avLst/>
          </a:prstGeom>
          <a:noFill/>
          <a:ln w="9525">
            <a:noFill/>
            <a:miter lim="800000"/>
            <a:headEnd/>
            <a:tailEnd/>
          </a:ln>
        </p:spPr>
      </p:pic>
      <p:pic>
        <p:nvPicPr>
          <p:cNvPr id="6" name="Picture 3" descr="D:\Мои документы\Мои рисунки\AH5SAQPCASD3NYECAU2IF05CABU75EMCAWS1PN3CA921YJMCAH0TTMFCAQN4BJ3CA86AIU0CAMZYJNLCATPUTTMCA74S9U2CAX0WKAOCASBR18PCATORCIWCA94V7BXCAWEI22ZCAPR48G3CA79R3AHCA9KAB70.jpg"/>
          <p:cNvPicPr>
            <a:picLocks noChangeAspect="1" noChangeArrowheads="1"/>
          </p:cNvPicPr>
          <p:nvPr/>
        </p:nvPicPr>
        <p:blipFill>
          <a:blip r:embed="rId4" cstate="print"/>
          <a:srcRect l="14285" t="14285" r="14285" b="14285"/>
          <a:stretch>
            <a:fillRect/>
          </a:stretch>
        </p:blipFill>
        <p:spPr bwMode="auto">
          <a:xfrm>
            <a:off x="3491880" y="4149080"/>
            <a:ext cx="357187" cy="357187"/>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Тема Office">
  <a:themeElements>
    <a:clrScheme name="Метро">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388</TotalTime>
  <Words>678</Words>
  <Application>Microsoft Office PowerPoint</Application>
  <PresentationFormat>Экран (4:3)</PresentationFormat>
  <Paragraphs>68</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user_2</dc:creator>
  <cp:lastModifiedBy>rybchenkova</cp:lastModifiedBy>
  <cp:revision>46</cp:revision>
  <dcterms:created xsi:type="dcterms:W3CDTF">2016-07-11T13:19:33Z</dcterms:created>
  <dcterms:modified xsi:type="dcterms:W3CDTF">2016-07-19T11:55:16Z</dcterms:modified>
</cp:coreProperties>
</file>