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8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22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2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77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49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88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96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63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4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1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F2197-D7E4-4825-A44B-19A349E54ACA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34D99-0F84-4BAA-BB00-4EC6B4F41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6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9816" y="389745"/>
            <a:ext cx="1163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                                                    Муниципальное бюджетное учреждение культуры</a:t>
            </a:r>
          </a:p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                                                 Централизованная библиотечная система г. Таганрога</a:t>
            </a:r>
          </a:p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                                                  </a:t>
            </a:r>
            <a:r>
              <a:rPr lang="ru-RU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Библиотечно</a:t>
            </a:r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–информационный </a:t>
            </a:r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центр – филиал 10</a:t>
            </a:r>
            <a:endParaRPr lang="ru-RU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4911" y="1477967"/>
            <a:ext cx="11887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accent4"/>
                </a:solidFill>
                <a:cs typeface="IrisUPC" panose="020B0604020202020204" pitchFamily="34" charset="-34"/>
              </a:rPr>
              <a:t>ЮРИЙ ГАГАРИН – ПЕРВЫЙ ПОЛЕТ</a:t>
            </a:r>
          </a:p>
          <a:p>
            <a:pPr algn="ctr"/>
            <a:r>
              <a:rPr lang="ru-RU" sz="5400" b="1" i="1" dirty="0" smtClean="0">
                <a:solidFill>
                  <a:srgbClr val="7030A0"/>
                </a:solidFill>
                <a:cs typeface="IrisUPC" panose="020B0604020202020204" pitchFamily="34" charset="-34"/>
              </a:rPr>
              <a:t>к 60-летию со дня </a:t>
            </a:r>
            <a:r>
              <a:rPr lang="ru-RU" sz="5400" b="1" i="1" dirty="0" smtClean="0">
                <a:solidFill>
                  <a:srgbClr val="7030A0"/>
                </a:solidFill>
                <a:cs typeface="IrisUPC" panose="020B0604020202020204" pitchFamily="34" charset="-34"/>
              </a:rPr>
              <a:t>первого полёта человека в космос</a:t>
            </a:r>
            <a:endParaRPr lang="ru-RU" sz="5400" b="1" i="1" dirty="0" smtClean="0">
              <a:solidFill>
                <a:srgbClr val="7030A0"/>
              </a:solidFill>
              <a:cs typeface="IrisUPC" panose="020B0604020202020204" pitchFamily="34" charset="-34"/>
            </a:endParaRPr>
          </a:p>
          <a:p>
            <a:r>
              <a:rPr lang="ru-RU" sz="5400" i="1" dirty="0" smtClean="0">
                <a:solidFill>
                  <a:schemeClr val="accent4"/>
                </a:solidFill>
                <a:cs typeface="IrisUPC" panose="020B0604020202020204" pitchFamily="34" charset="-34"/>
              </a:rPr>
              <a:t>.</a:t>
            </a:r>
            <a:endParaRPr lang="ru-RU" sz="5400" i="1" dirty="0">
              <a:solidFill>
                <a:schemeClr val="accent4"/>
              </a:solidFill>
              <a:cs typeface="IrisUPC" panose="020B06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8072" y="5876144"/>
            <a:ext cx="50366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 адрес: </a:t>
            </a:r>
            <a:r>
              <a:rPr lang="ru-RU" sz="20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 </a:t>
            </a:r>
            <a:r>
              <a:rPr lang="ru-RU" sz="2000" b="1" kern="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0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.Театральная </a:t>
            </a:r>
            <a:r>
              <a:rPr lang="ru-RU" sz="20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 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20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f10@taglib.ru</a:t>
            </a:r>
            <a:endParaRPr lang="ru-RU" sz="2000" b="1" kern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238414"/>
      </p:ext>
    </p:extLst>
  </p:cSld>
  <p:clrMapOvr>
    <a:masterClrMapping/>
  </p:clrMapOvr>
  <p:transition advTm="7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2704" y="3243072"/>
            <a:ext cx="6193536" cy="361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СССР был пионером в области исследования космоса. Космические достижения в нашей стране долгое время являлись символом прогресса, предметом законной гордости. А. А. Александров, многие годы проработавший в ракетной отрасли, рассказывает о создателях уникальных космических аппаратов, героях-космонавтах и рядовых тружениках ракетных войск, участвовавших в освоении космоса и создании ракетного щита Родины. Книга будет интересна всем любителям истории космонавтики и ракетной техники.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1744" y="853440"/>
            <a:ext cx="62544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39.6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А 46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Александров, Анатолий </a:t>
            </a:r>
            <a:r>
              <a:rPr lang="ru-RU" b="1" dirty="0" smtClean="0">
                <a:solidFill>
                  <a:srgbClr val="FFFF00"/>
                </a:solidFill>
              </a:rPr>
              <a:t>Андреевич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  </a:t>
            </a:r>
            <a:r>
              <a:rPr lang="ru-RU" b="1" dirty="0" smtClean="0">
                <a:solidFill>
                  <a:srgbClr val="FFFF00"/>
                </a:solidFill>
              </a:rPr>
              <a:t>    Путь к звездам : из истории советской космонавтики / Анатолий </a:t>
            </a:r>
            <a:r>
              <a:rPr lang="ru-RU" b="1" dirty="0" smtClean="0">
                <a:solidFill>
                  <a:srgbClr val="FFFF00"/>
                </a:solidFill>
              </a:rPr>
              <a:t>Андреевич Александров</a:t>
            </a:r>
            <a:r>
              <a:rPr lang="ru-RU" b="1" dirty="0" smtClean="0">
                <a:solidFill>
                  <a:srgbClr val="FFFF00"/>
                </a:solidFill>
              </a:rPr>
              <a:t>. - Москва : Вече, 2011. - 379 с., [8] л. ил., </a:t>
            </a:r>
            <a:r>
              <a:rPr lang="ru-RU" b="1" dirty="0" err="1" smtClean="0">
                <a:solidFill>
                  <a:srgbClr val="FFFF00"/>
                </a:solidFill>
              </a:rPr>
              <a:t>портр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– </a:t>
            </a:r>
            <a:r>
              <a:rPr lang="ru-RU" b="1" dirty="0">
                <a:solidFill>
                  <a:srgbClr val="FFFF00"/>
                </a:solidFill>
              </a:rPr>
              <a:t>Текст : </a:t>
            </a:r>
            <a:r>
              <a:rPr lang="ru-RU" b="1" dirty="0">
                <a:solidFill>
                  <a:srgbClr val="FFFF00"/>
                </a:solidFill>
              </a:rPr>
              <a:t>непосредственный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  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42" name="Picture 2" descr="https://avatars.mds.yandex.net/get-pdb/752643/4e835b2a-3317-4a23-8309-ea3b9c8b06fe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729" y="788437"/>
            <a:ext cx="4965063" cy="58805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76834134"/>
      </p:ext>
    </p:extLst>
  </p:cSld>
  <p:clrMapOvr>
    <a:masterClrMapping/>
  </p:clrMapOvr>
  <p:transition spd="slow" advClick="0" advTm="20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48928" y="2413338"/>
            <a:ext cx="19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H="1" flipV="1">
            <a:off x="9144000" y="2782670"/>
            <a:ext cx="1109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9218" name="Picture 2" descr="https://bibmedved.files.wordpress.com/2016/04/d0bfd0b5d180d0b2d18bd0b9-d0bad0bed181d0bcd0bed0bdd0b0d0b2d1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456" y="829056"/>
            <a:ext cx="5108448" cy="58521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Прямоугольник 8"/>
          <p:cNvSpPr/>
          <p:nvPr/>
        </p:nvSpPr>
        <p:spPr>
          <a:xfrm>
            <a:off x="5657088" y="3730752"/>
            <a:ext cx="6339840" cy="2850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Книга посвящена 20-летию первого в мире полета в космическое пространство гражданина СССР Ю.А.Гагарина. Журналисты, писатели, летчики, космонавты рассказывают о встречах с Гагариным, о рождении Звездного городка </a:t>
            </a:r>
            <a:r>
              <a:rPr lang="ru-RU" sz="2000" b="1" dirty="0" err="1" smtClean="0">
                <a:solidFill>
                  <a:srgbClr val="FFFF00"/>
                </a:solidFill>
              </a:rPr>
              <a:t>н</a:t>
            </a:r>
            <a:r>
              <a:rPr lang="ru-RU" sz="2000" b="1" dirty="0" smtClean="0">
                <a:solidFill>
                  <a:srgbClr val="FFFF00"/>
                </a:solidFill>
              </a:rPr>
              <a:t> его традициях, о международном сотрудничестве в космосе и т. д. В книге нашел отражение также вклад в отечественную и мировую космонавтику К- Э.Циолковского, </a:t>
            </a:r>
            <a:r>
              <a:rPr lang="ru-RU" sz="2000" b="1" dirty="0" err="1" smtClean="0">
                <a:solidFill>
                  <a:srgbClr val="FFFF00"/>
                </a:solidFill>
              </a:rPr>
              <a:t>Ф.А.Цандера</a:t>
            </a:r>
            <a:r>
              <a:rPr lang="ru-RU" sz="2000" b="1" dirty="0" smtClean="0">
                <a:solidFill>
                  <a:srgbClr val="FFFF00"/>
                </a:solidFill>
              </a:rPr>
              <a:t>,  С.П.Королева,  М.В.Келдыша </a:t>
            </a:r>
            <a:r>
              <a:rPr lang="ru-RU" b="1" dirty="0" smtClean="0">
                <a:solidFill>
                  <a:srgbClr val="FFFF00"/>
                </a:solidFill>
              </a:rPr>
              <a:t>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FF00"/>
                </a:solidFill>
              </a:rPr>
              <a:t>др.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8048" y="890016"/>
            <a:ext cx="62910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П  26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       Первый космонавт планеты Земля : [о Ю. А. Гагарине : сборник / </a:t>
            </a:r>
            <a:r>
              <a:rPr lang="ru-RU" b="1" dirty="0" smtClean="0">
                <a:solidFill>
                  <a:srgbClr val="FFFF00"/>
                </a:solidFill>
              </a:rPr>
              <a:t>составитель </a:t>
            </a:r>
            <a:r>
              <a:rPr lang="ru-RU" b="1" dirty="0" smtClean="0">
                <a:solidFill>
                  <a:srgbClr val="FFFF00"/>
                </a:solidFill>
              </a:rPr>
              <a:t>В. А. </a:t>
            </a:r>
            <a:r>
              <a:rPr lang="ru-RU" b="1" dirty="0" err="1" smtClean="0">
                <a:solidFill>
                  <a:srgbClr val="FFFF00"/>
                </a:solidFill>
              </a:rPr>
              <a:t>Митрошенков</a:t>
            </a:r>
            <a:r>
              <a:rPr lang="ru-RU" b="1" dirty="0" smtClean="0">
                <a:solidFill>
                  <a:srgbClr val="FFFF00"/>
                </a:solidFill>
              </a:rPr>
              <a:t>, Н. А. </a:t>
            </a:r>
            <a:r>
              <a:rPr lang="ru-RU" b="1" dirty="0" err="1" smtClean="0">
                <a:solidFill>
                  <a:srgbClr val="FFFF00"/>
                </a:solidFill>
              </a:rPr>
              <a:t>Цымбал</a:t>
            </a:r>
            <a:r>
              <a:rPr lang="ru-RU" b="1" dirty="0" smtClean="0">
                <a:solidFill>
                  <a:srgbClr val="FFFF00"/>
                </a:solidFill>
              </a:rPr>
              <a:t> ; </a:t>
            </a:r>
            <a:r>
              <a:rPr lang="ru-RU" b="1" dirty="0" smtClean="0">
                <a:solidFill>
                  <a:srgbClr val="FFFF00"/>
                </a:solidFill>
              </a:rPr>
              <a:t>художник </a:t>
            </a:r>
            <a:r>
              <a:rPr lang="ru-RU" b="1" dirty="0" smtClean="0">
                <a:solidFill>
                  <a:srgbClr val="FFFF00"/>
                </a:solidFill>
              </a:rPr>
              <a:t>Г. И. </a:t>
            </a:r>
            <a:r>
              <a:rPr lang="ru-RU" b="1" dirty="0" err="1" smtClean="0">
                <a:solidFill>
                  <a:srgbClr val="FFFF00"/>
                </a:solidFill>
              </a:rPr>
              <a:t>Метченко</a:t>
            </a:r>
            <a:r>
              <a:rPr lang="ru-RU" b="1" dirty="0" smtClean="0">
                <a:solidFill>
                  <a:srgbClr val="FFFF00"/>
                </a:solidFill>
              </a:rPr>
              <a:t>]. - Москва : Советская Россия, 1981. - 300, [1] с., [16] л. ил. :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17126"/>
      </p:ext>
    </p:extLst>
  </p:cSld>
  <p:clrMapOvr>
    <a:masterClrMapping/>
  </p:clrMapOvr>
  <p:transition advTm="203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986528" y="3901440"/>
            <a:ext cx="4401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8194" name="Picture 2" descr="http://dla-vas24.ru/wp-content/uploads/2018/02/image9-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648" y="816864"/>
            <a:ext cx="5602173" cy="58887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Прямоугольник 11"/>
          <p:cNvSpPr/>
          <p:nvPr/>
        </p:nvSpPr>
        <p:spPr>
          <a:xfrm>
            <a:off x="6096000" y="4120896"/>
            <a:ext cx="5839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Эта книга-альбом о Ю.А.Гагарине, о человеке планеты Земля, который первым перешагнул грань космического неведомого, о его жизни и любви, призвании и идеалах. Эта книга о трудном пути в космосе, 108 минутах звездного полета и о том, что было потом... Написала ее жена и друг космонавта-1 Валентина Гагарина.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08192" y="865632"/>
            <a:ext cx="5779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Г  12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Гагарина, Валентина Ивановна.</a:t>
            </a: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  </a:t>
            </a:r>
            <a:r>
              <a:rPr lang="ru-RU" b="1" dirty="0" smtClean="0">
                <a:solidFill>
                  <a:srgbClr val="FFFF00"/>
                </a:solidFill>
              </a:rPr>
              <a:t> 108 минут и вся жизнь : [о Ю. А. Гагарине] /  Валентина Гагарина ; [</a:t>
            </a:r>
            <a:r>
              <a:rPr lang="ru-RU" b="1" dirty="0" smtClean="0">
                <a:solidFill>
                  <a:srgbClr val="FFFF00"/>
                </a:solidFill>
              </a:rPr>
              <a:t>литературная </a:t>
            </a:r>
            <a:r>
              <a:rPr lang="ru-RU" b="1" dirty="0" smtClean="0">
                <a:solidFill>
                  <a:srgbClr val="FFFF00"/>
                </a:solidFill>
              </a:rPr>
              <a:t>запись М. Реброва]. - Москва : Молодая гвардия, 1981. - 132, [3] с. :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20577"/>
      </p:ext>
    </p:extLst>
  </p:cSld>
  <p:clrMapOvr>
    <a:masterClrMapping/>
  </p:clrMapOvr>
  <p:transition advTm="20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645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170" name="Picture 2" descr="http://www.playcast.ru/uploads/2011/02/17/23286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456" y="813245"/>
            <a:ext cx="5169408" cy="589235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5742432" y="3354355"/>
            <a:ext cx="61813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В книге рассказывается о достижениях советской пилотируемой космонавтики, о том славном пути, который она прошла за четверть века со дня первого старта человека в космос, о тех, кто стоял у истоков легендарного полета корабля «Восток», о первопроходцах космоса Ю. А. Гагарине и С. П. Королеве.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37504" y="926593"/>
            <a:ext cx="5791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З-43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   Звездный путь : [сборник о Ю. А. Гагарине и С. П. Королеве / </a:t>
            </a:r>
            <a:r>
              <a:rPr lang="ru-RU" b="1" dirty="0" smtClean="0">
                <a:solidFill>
                  <a:srgbClr val="FFFF00"/>
                </a:solidFill>
              </a:rPr>
              <a:t>составители </a:t>
            </a:r>
            <a:r>
              <a:rPr lang="ru-RU" b="1" dirty="0" smtClean="0">
                <a:solidFill>
                  <a:srgbClr val="FFFF00"/>
                </a:solidFill>
              </a:rPr>
              <a:t>М. И. Герасимова, А. Г. Иванов]. - Москва : Политиздат, 1986. - 349, [2] с., [8] л. ил. :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432"/>
      </p:ext>
    </p:extLst>
  </p:cSld>
  <p:clrMapOvr>
    <a:masterClrMapping/>
  </p:clrMapOvr>
  <p:transition advTm="20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s://www.soyuz.ru/public/uploads/files/36/6202459/950x950_2016080907461352d3fe74d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072" y="719328"/>
            <a:ext cx="5157215" cy="59862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5766816" y="3730752"/>
            <a:ext cx="60472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В документальной композиции писателя А. Б. </a:t>
            </a:r>
            <a:r>
              <a:rPr lang="ru-RU" sz="2000" b="1" dirty="0" err="1" smtClean="0">
                <a:solidFill>
                  <a:srgbClr val="FFFF00"/>
                </a:solidFill>
              </a:rPr>
              <a:t>Дихтяря</a:t>
            </a:r>
            <a:r>
              <a:rPr lang="ru-RU" sz="2000" b="1" dirty="0" smtClean="0">
                <a:solidFill>
                  <a:srgbClr val="FFFF00"/>
                </a:solidFill>
              </a:rPr>
              <a:t> рассказывается о рождении и формировании первого отряда космонавтов, об их жизни, учебе и тренировках, о силе духа, мужестве и самоотверженности будущих командиров космических кораблей. Автор вводит читателя в реальную обстановку тех незабываемых дней, когда над миром еще не прозвучало знаменитое </a:t>
            </a:r>
            <a:r>
              <a:rPr lang="ru-RU" sz="2000" b="1" dirty="0" err="1" smtClean="0">
                <a:solidFill>
                  <a:srgbClr val="FFFF00"/>
                </a:solidFill>
              </a:rPr>
              <a:t>гагаринское</a:t>
            </a:r>
            <a:r>
              <a:rPr lang="ru-RU" sz="2000" b="1" dirty="0" smtClean="0">
                <a:solidFill>
                  <a:srgbClr val="FFFF00"/>
                </a:solidFill>
              </a:rPr>
              <a:t>: "Поехали!"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88736" y="926592"/>
            <a:ext cx="5949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Д 50</a:t>
            </a:r>
          </a:p>
          <a:p>
            <a:pPr algn="just"/>
            <a:r>
              <a:rPr lang="ru-RU" b="1" dirty="0" err="1" smtClean="0">
                <a:solidFill>
                  <a:srgbClr val="FFFF00"/>
                </a:solidFill>
              </a:rPr>
              <a:t>Дихтярь</a:t>
            </a:r>
            <a:r>
              <a:rPr lang="ru-RU" b="1" dirty="0" smtClean="0">
                <a:solidFill>
                  <a:srgbClr val="FFFF00"/>
                </a:solidFill>
              </a:rPr>
              <a:t>, Адольф </a:t>
            </a:r>
            <a:r>
              <a:rPr lang="ru-RU" b="1" dirty="0" smtClean="0">
                <a:solidFill>
                  <a:srgbClr val="FFFF00"/>
                </a:solidFill>
              </a:rPr>
              <a:t>Борисович.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  </a:t>
            </a:r>
            <a:r>
              <a:rPr lang="ru-RU" b="1" dirty="0" smtClean="0">
                <a:solidFill>
                  <a:srgbClr val="FFFF00"/>
                </a:solidFill>
              </a:rPr>
              <a:t> Прежде чем прозвучало "Поехали" : документальная композиция [по истории космонавтики] / А. Б. </a:t>
            </a:r>
            <a:r>
              <a:rPr lang="ru-RU" b="1" dirty="0" err="1" smtClean="0">
                <a:solidFill>
                  <a:srgbClr val="FFFF00"/>
                </a:solidFill>
              </a:rPr>
              <a:t>Дихтярь</a:t>
            </a:r>
            <a:r>
              <a:rPr lang="ru-RU" b="1" dirty="0" smtClean="0">
                <a:solidFill>
                  <a:srgbClr val="FFFF00"/>
                </a:solidFill>
              </a:rPr>
              <a:t>. - Москва : Политиздат, 1987. - 239, [1] с. :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264089"/>
      </p:ext>
    </p:extLst>
  </p:cSld>
  <p:clrMapOvr>
    <a:masterClrMapping/>
  </p:clrMapOvr>
  <p:transition advTm="20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122" name="Picture 2" descr="http://minemshop.ru/images/books_covers/1013726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" y="798577"/>
            <a:ext cx="5071872" cy="58582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5663184" y="3091294"/>
            <a:ext cx="61813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Гибель первого космонавта планеты Ю.А.Гагарина люди назвали трагедией века. Легенды и домыслы высказывались самые невероятные, потому что сразу было сказано правды. Смоленский журналист Семен Казаков, один из близких друзей Юрия Гагарина еще по совместной службе на Севере, после долгих и кропотливых поисков пришел определенному мнению о причинах катастрофы. Текст иллюстрирован фотографиями.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79008" y="804672"/>
            <a:ext cx="5681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К 14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Казаков, </a:t>
            </a:r>
            <a:r>
              <a:rPr lang="ru-RU" b="1" dirty="0" smtClean="0">
                <a:solidFill>
                  <a:srgbClr val="FFFF00"/>
                </a:solidFill>
              </a:rPr>
              <a:t>Семён </a:t>
            </a:r>
            <a:r>
              <a:rPr lang="ru-RU" b="1" dirty="0" smtClean="0">
                <a:solidFill>
                  <a:srgbClr val="FFFF00"/>
                </a:solidFill>
              </a:rPr>
              <a:t>Дмитриевич.</a:t>
            </a: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   </a:t>
            </a:r>
            <a:r>
              <a:rPr lang="ru-RU" b="1" dirty="0" smtClean="0">
                <a:solidFill>
                  <a:srgbClr val="FFFF00"/>
                </a:solidFill>
              </a:rPr>
              <a:t>Юрий </a:t>
            </a:r>
            <a:r>
              <a:rPr lang="ru-RU" b="1" dirty="0" smtClean="0">
                <a:solidFill>
                  <a:srgbClr val="FFFF00"/>
                </a:solidFill>
              </a:rPr>
              <a:t>Гагарин : </a:t>
            </a:r>
            <a:r>
              <a:rPr lang="ru-RU" b="1" dirty="0" smtClean="0">
                <a:solidFill>
                  <a:srgbClr val="FFFF00"/>
                </a:solidFill>
              </a:rPr>
              <a:t>портрет без </a:t>
            </a:r>
            <a:r>
              <a:rPr lang="ru-RU" b="1" dirty="0" smtClean="0">
                <a:solidFill>
                  <a:srgbClr val="FFFF00"/>
                </a:solidFill>
              </a:rPr>
              <a:t>ретуши / Семён Дмитриевич Казаков. </a:t>
            </a:r>
            <a:r>
              <a:rPr lang="ru-RU" b="1" dirty="0" smtClean="0">
                <a:solidFill>
                  <a:srgbClr val="FFFF00"/>
                </a:solidFill>
              </a:rPr>
              <a:t>- Москва : Советская Россия, 1991. - 155, [2] с., [8] л.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>
                <a:solidFill>
                  <a:srgbClr val="FFFF00"/>
                </a:solidFill>
              </a:rPr>
              <a:t>– </a:t>
            </a:r>
            <a:r>
              <a:rPr lang="ru-RU" b="1" dirty="0">
                <a:solidFill>
                  <a:srgbClr val="FFFF00"/>
                </a:solidFill>
              </a:rPr>
              <a:t>Текст : непосредственный.</a:t>
            </a:r>
          </a:p>
          <a:p>
            <a:pPr algn="just"/>
            <a:endParaRPr lang="ru-RU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31850"/>
      </p:ext>
    </p:extLst>
  </p:cSld>
  <p:clrMapOvr>
    <a:masterClrMapping/>
  </p:clrMapOvr>
  <p:transition advTm="203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098" name="AutoShape 2" descr="https://bukinistika.by/sites/default/files/Helga/20180310_1123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bukinistika.by/sites/default/files/Helga/20180310_1123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cache3.youla.io/files/images/720_720_out/58/da/58dab71902a55883132224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918" y="804671"/>
            <a:ext cx="5233290" cy="587044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Прямоугольник 6"/>
          <p:cNvSpPr/>
          <p:nvPr/>
        </p:nvSpPr>
        <p:spPr>
          <a:xfrm>
            <a:off x="5715126" y="3177297"/>
            <a:ext cx="61447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«Наш Гагарин» </a:t>
            </a:r>
            <a:r>
              <a:rPr lang="ru-RU" sz="2000" b="1" dirty="0" smtClean="0">
                <a:solidFill>
                  <a:srgbClr val="FFFF00"/>
                </a:solidFill>
              </a:rPr>
              <a:t>- </a:t>
            </a:r>
            <a:r>
              <a:rPr lang="ru-RU" sz="2000" b="1" dirty="0" smtClean="0">
                <a:solidFill>
                  <a:srgbClr val="FFFF00"/>
                </a:solidFill>
              </a:rPr>
              <a:t>плод </a:t>
            </a:r>
            <a:r>
              <a:rPr lang="ru-RU" sz="2000" b="1" dirty="0" smtClean="0">
                <a:solidFill>
                  <a:srgbClr val="FFFF00"/>
                </a:solidFill>
              </a:rPr>
              <a:t>труда большого коллектива. В ней связаны в единое повествование многочисленные и разнообразные материалы: автобиография Ю</a:t>
            </a:r>
            <a:r>
              <a:rPr lang="ru-RU" sz="2000" b="1" dirty="0" smtClean="0">
                <a:solidFill>
                  <a:srgbClr val="FFFF00"/>
                </a:solidFill>
              </a:rPr>
              <a:t>. А. Гагарина «Дорога </a:t>
            </a:r>
            <a:r>
              <a:rPr lang="ru-RU" sz="2000" b="1" dirty="0" smtClean="0">
                <a:solidFill>
                  <a:srgbClr val="FFFF00"/>
                </a:solidFill>
              </a:rPr>
              <a:t>в </a:t>
            </a:r>
            <a:r>
              <a:rPr lang="ru-RU" sz="2000" b="1" dirty="0" smtClean="0">
                <a:solidFill>
                  <a:srgbClr val="FFFF00"/>
                </a:solidFill>
              </a:rPr>
              <a:t>космос», </a:t>
            </a:r>
            <a:r>
              <a:rPr lang="ru-RU" sz="2000" b="1" dirty="0" smtClean="0">
                <a:solidFill>
                  <a:srgbClr val="FFFF00"/>
                </a:solidFill>
              </a:rPr>
              <a:t>книги и статьи о первом космонавте, воспоминания его жены - Валентины Гагариной, очерки, написанные специально для этого издания литераторами и журналистами. Многие советские люди, встречавшиеся с Юрием Гагариным, прислали в издательство интересные письма и фотографии.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1200" y="929640"/>
            <a:ext cx="61935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 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Н37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      Наш </a:t>
            </a:r>
            <a:r>
              <a:rPr lang="ru-RU" b="1" dirty="0" smtClean="0">
                <a:solidFill>
                  <a:srgbClr val="FFFF00"/>
                </a:solidFill>
              </a:rPr>
              <a:t>Гагарин : </a:t>
            </a:r>
            <a:r>
              <a:rPr lang="ru-RU" b="1" dirty="0" smtClean="0">
                <a:solidFill>
                  <a:srgbClr val="FFFF00"/>
                </a:solidFill>
              </a:rPr>
              <a:t>книга о первом космонавте и земле, на которой он родился / </a:t>
            </a:r>
            <a:r>
              <a:rPr lang="ru-RU" b="1" dirty="0" smtClean="0">
                <a:solidFill>
                  <a:srgbClr val="FFFF00"/>
                </a:solidFill>
              </a:rPr>
              <a:t>автор-составитель </a:t>
            </a:r>
            <a:r>
              <a:rPr lang="ru-RU" b="1" dirty="0" smtClean="0">
                <a:solidFill>
                  <a:srgbClr val="FFFF00"/>
                </a:solidFill>
              </a:rPr>
              <a:t>Ярослав Голованов. – </a:t>
            </a:r>
            <a:r>
              <a:rPr lang="ru-RU" b="1" dirty="0" smtClean="0">
                <a:solidFill>
                  <a:srgbClr val="FFFF00"/>
                </a:solidFill>
              </a:rPr>
              <a:t>Москва : </a:t>
            </a:r>
            <a:r>
              <a:rPr lang="ru-RU" b="1" dirty="0" smtClean="0">
                <a:solidFill>
                  <a:srgbClr val="FFFF00"/>
                </a:solidFill>
              </a:rPr>
              <a:t>Прогресс, 1978. – </a:t>
            </a:r>
            <a:r>
              <a:rPr lang="ru-RU" b="1" dirty="0" smtClean="0">
                <a:solidFill>
                  <a:srgbClr val="FFFF00"/>
                </a:solidFill>
              </a:rPr>
              <a:t>330 с. : </a:t>
            </a:r>
            <a:r>
              <a:rPr lang="ru-RU" b="1" dirty="0" smtClean="0">
                <a:solidFill>
                  <a:srgbClr val="FFFF00"/>
                </a:solidFill>
              </a:rPr>
              <a:t>фот.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55207"/>
      </p:ext>
    </p:extLst>
  </p:cSld>
  <p:clrMapOvr>
    <a:masterClrMapping/>
  </p:clrMapOvr>
  <p:transition advTm="20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074" name="AutoShape 2" descr="https://www.ru-shop.cz/50333-thickbox_default/1000-velikikh-lyudej-tysyacheletiya-enciklopediy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www.bookvoed.ru/files/1836/11/86/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www.bookvoed.ru/files/1836/11/86/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www.bookvoed.ru/files/1836/11/86/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6" name="AutoShape 14" descr="https://img-gorod.ru/web/208/2089260/jpg/2089260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8" name="Picture 16" descr="http://www.knigisosklada.ru/images/books/1881/big/1881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264" y="768096"/>
            <a:ext cx="5315713" cy="59131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Прямоугольник 12"/>
          <p:cNvSpPr/>
          <p:nvPr/>
        </p:nvSpPr>
        <p:spPr>
          <a:xfrm>
            <a:off x="5998464" y="3649353"/>
            <a:ext cx="5718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Энциклопедия </a:t>
            </a:r>
            <a:r>
              <a:rPr lang="ru-RU" sz="2000" b="1" dirty="0" smtClean="0">
                <a:solidFill>
                  <a:srgbClr val="FFFF00"/>
                </a:solidFill>
              </a:rPr>
              <a:t>«1000 </a:t>
            </a:r>
            <a:r>
              <a:rPr lang="ru-RU" sz="2000" b="1" dirty="0" smtClean="0">
                <a:solidFill>
                  <a:srgbClr val="FFFF00"/>
                </a:solidFill>
              </a:rPr>
              <a:t>великих людей </a:t>
            </a:r>
            <a:r>
              <a:rPr lang="ru-RU" sz="2000" b="1" dirty="0" smtClean="0">
                <a:solidFill>
                  <a:srgbClr val="FFFF00"/>
                </a:solidFill>
              </a:rPr>
              <a:t>тысячелетия» </a:t>
            </a:r>
            <a:r>
              <a:rPr lang="ru-RU" sz="2000" b="1" dirty="0" smtClean="0">
                <a:solidFill>
                  <a:srgbClr val="FFFF00"/>
                </a:solidFill>
              </a:rPr>
              <a:t>- увлекательная, полная любопытных фактов книга, в которой вам встретятся имена, навсегда вписанные в историю прошлого тысячелетия. Великолепные цветные иллюстрации и профессионально выполненные фотографии...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47232" y="1036320"/>
            <a:ext cx="5925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63.3я2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Т 93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        1000 великих людей тысячелетия : энциклопедия : Для детей среднего </a:t>
            </a:r>
            <a:r>
              <a:rPr lang="ru-RU" b="1" dirty="0" smtClean="0">
                <a:solidFill>
                  <a:srgbClr val="FFFF00"/>
                </a:solidFill>
              </a:rPr>
              <a:t>возраста. </a:t>
            </a:r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Минск </a:t>
            </a:r>
            <a:r>
              <a:rPr lang="ru-RU" b="1" dirty="0" smtClean="0">
                <a:solidFill>
                  <a:srgbClr val="FFFF00"/>
                </a:solidFill>
              </a:rPr>
              <a:t>: Оникс, 2006.– 256 с. : 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329447"/>
      </p:ext>
    </p:extLst>
  </p:cSld>
  <p:clrMapOvr>
    <a:masterClrMapping/>
  </p:clrMapOvr>
  <p:transition advTm="205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 descr="https://www.libex.ru/dimg/434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263" y="731520"/>
            <a:ext cx="5364481" cy="59131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5786203" y="3379598"/>
            <a:ext cx="61081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Авторы этой книги - космонавты, инженеры, писатели - видят полеты в космос каждый по-своему. Однако все включенные в сборник произведения объединяет отношение к космонавтике прежде всего как к напряженной и бесконечно многогранной творческой работе. Из материалов сборника читатель почерпнет много интересных и малоизвестны</a:t>
            </a:r>
            <a:r>
              <a:rPr lang="ru-RU" sz="2000" dirty="0" smtClean="0">
                <a:solidFill>
                  <a:srgbClr val="FFFF00"/>
                </a:solidFill>
              </a:rPr>
              <a:t>х </a:t>
            </a:r>
            <a:r>
              <a:rPr lang="ru-RU" sz="2000" b="1" dirty="0">
                <a:solidFill>
                  <a:srgbClr val="FFFF00"/>
                </a:solidFill>
              </a:rPr>
              <a:t>фактов из истории космонавтики.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9696" y="914400"/>
            <a:ext cx="58643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К 71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   Космос - моя работа : сборник документальных и художественных произведений / [</a:t>
            </a:r>
            <a:r>
              <a:rPr lang="ru-RU" b="1" dirty="0" smtClean="0">
                <a:solidFill>
                  <a:srgbClr val="FFFF00"/>
                </a:solidFill>
              </a:rPr>
              <a:t>составитель </a:t>
            </a:r>
            <a:r>
              <a:rPr lang="ru-RU" b="1" dirty="0" smtClean="0">
                <a:solidFill>
                  <a:srgbClr val="FFFF00"/>
                </a:solidFill>
              </a:rPr>
              <a:t>П. Р. </a:t>
            </a:r>
            <a:r>
              <a:rPr lang="ru-RU" b="1" dirty="0" smtClean="0">
                <a:solidFill>
                  <a:srgbClr val="FFFF00"/>
                </a:solidFill>
              </a:rPr>
              <a:t>Попович]. </a:t>
            </a:r>
            <a:r>
              <a:rPr lang="ru-RU" b="1" dirty="0" smtClean="0">
                <a:solidFill>
                  <a:srgbClr val="FFFF00"/>
                </a:solidFill>
              </a:rPr>
              <a:t>- Москва : </a:t>
            </a:r>
            <a:r>
              <a:rPr lang="ru-RU" b="1" dirty="0" err="1" smtClean="0">
                <a:solidFill>
                  <a:srgbClr val="FFFF00"/>
                </a:solidFill>
              </a:rPr>
              <a:t>Профиздат</a:t>
            </a:r>
            <a:r>
              <a:rPr lang="ru-RU" b="1" dirty="0" smtClean="0">
                <a:solidFill>
                  <a:srgbClr val="FFFF00"/>
                </a:solidFill>
              </a:rPr>
              <a:t>, 1989. - 237, [2] с., [18] л.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34302"/>
      </p:ext>
    </p:extLst>
  </p:cSld>
  <p:clrMapOvr>
    <a:masterClrMapping/>
  </p:clrMapOvr>
  <p:transition advTm="203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416" y="374754"/>
            <a:ext cx="6745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БИЦ-филиал  №10 г . Таганрог  ул. Театральная,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78" name="AutoShape 2" descr="https://images.crafta.ua/collecting-items/58dc4da3b1ec8ce10eae8939013522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http://ussrairs.nextmp.net/images/al/85/23170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342" y="768096"/>
            <a:ext cx="5391786" cy="59375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Прямоугольник 5"/>
          <p:cNvSpPr/>
          <p:nvPr/>
        </p:nvSpPr>
        <p:spPr>
          <a:xfrm>
            <a:off x="5742432" y="2926080"/>
            <a:ext cx="6132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Имена советских покорителей космоса известны каждому на планете. Наши соотечественники открыли космическую эру. В этой книге рассказывается о том, как шли советские космонавты к заветной цели, как шаг за шагом, целеустремленно и неотступно постигали законы неба, а потом и космоса, в ней рассказывается о напряженной работе, высоком моральном облике, о душевной красоте людей этой профессии. Она поведает о пути в космос, о трудных сражениях на этом пути, о большой и светлой мечте, о силе духа и верности Родине.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00928" y="829056"/>
            <a:ext cx="59375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39.6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Р 31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Ребров, Михаил </a:t>
            </a:r>
            <a:r>
              <a:rPr lang="ru-RU" b="1" dirty="0" smtClean="0">
                <a:solidFill>
                  <a:srgbClr val="FFFF00"/>
                </a:solidFill>
              </a:rPr>
              <a:t>Фёдорович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     Космонавты / </a:t>
            </a:r>
            <a:r>
              <a:rPr lang="ru-RU" b="1" dirty="0" smtClean="0">
                <a:solidFill>
                  <a:srgbClr val="FFFF00"/>
                </a:solidFill>
              </a:rPr>
              <a:t>Михаил Фёдорович </a:t>
            </a:r>
            <a:r>
              <a:rPr lang="ru-RU" b="1" dirty="0" smtClean="0">
                <a:solidFill>
                  <a:srgbClr val="FFFF00"/>
                </a:solidFill>
              </a:rPr>
              <a:t>Ребров. - Москва : Военное издательство Министерства обороны, 1977. - 254, [2] с., [26] л. </a:t>
            </a:r>
            <a:r>
              <a:rPr lang="ru-RU" b="1" dirty="0" smtClean="0">
                <a:solidFill>
                  <a:srgbClr val="FFFF00"/>
                </a:solidFill>
              </a:rPr>
              <a:t>ил. </a:t>
            </a:r>
            <a:r>
              <a:rPr lang="en-US" b="1" dirty="0" smtClean="0">
                <a:solidFill>
                  <a:srgbClr val="FFFF00"/>
                </a:solidFill>
              </a:rPr>
              <a:t>– </a:t>
            </a:r>
            <a:r>
              <a:rPr lang="ru-RU" b="1" dirty="0" smtClean="0">
                <a:solidFill>
                  <a:srgbClr val="FFFF00"/>
                </a:solidFill>
              </a:rPr>
              <a:t>Текст : </a:t>
            </a:r>
            <a:r>
              <a:rPr lang="ru-RU" b="1" dirty="0" smtClean="0">
                <a:solidFill>
                  <a:srgbClr val="FFFF00"/>
                </a:solidFill>
              </a:rPr>
              <a:t>непосредственный.</a:t>
            </a:r>
          </a:p>
          <a:p>
            <a:pPr algn="just"/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34302"/>
      </p:ext>
    </p:extLst>
  </p:cSld>
  <p:clrMapOvr>
    <a:masterClrMapping/>
  </p:clrMapOvr>
  <p:transition advTm="21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72019" y="2321004"/>
            <a:ext cx="78726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dirty="0">
                <a:solidFill>
                  <a:srgbClr val="FFFF00"/>
                </a:solidFill>
                <a:latin typeface="Mistral" pitchFamily="66" charset="0"/>
              </a:rPr>
              <a:t>СПАСИБО ЗА ВНИМАНИЕ!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77568" y="5065476"/>
            <a:ext cx="8863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Составитель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О.В. Бабий, 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библиотекарь 1 категории БИЦ-филиал № 10 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МБУК ЦБС г.Таганрога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09855"/>
      </p:ext>
    </p:extLst>
  </p:cSld>
  <p:clrMapOvr>
    <a:masterClrMapping/>
  </p:clrMapOvr>
  <p:transition advTm="8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773</Words>
  <Application>Microsoft Office PowerPoint</Application>
  <PresentationFormat>Широкоэкранный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IrisUPC</vt:lpstr>
      <vt:lpstr>Mistral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Natali</cp:lastModifiedBy>
  <cp:revision>167</cp:revision>
  <dcterms:created xsi:type="dcterms:W3CDTF">2019-01-28T04:52:52Z</dcterms:created>
  <dcterms:modified xsi:type="dcterms:W3CDTF">2021-04-07T16:47:51Z</dcterms:modified>
</cp:coreProperties>
</file>